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4"/>
  </p:notesMasterIdLst>
  <p:handoutMasterIdLst>
    <p:handoutMasterId r:id="rId55"/>
  </p:handoutMasterIdLst>
  <p:sldIdLst>
    <p:sldId id="310" r:id="rId5"/>
    <p:sldId id="352" r:id="rId6"/>
    <p:sldId id="353" r:id="rId7"/>
    <p:sldId id="256" r:id="rId8"/>
    <p:sldId id="332" r:id="rId9"/>
    <p:sldId id="262" r:id="rId10"/>
    <p:sldId id="289" r:id="rId11"/>
    <p:sldId id="264" r:id="rId12"/>
    <p:sldId id="295" r:id="rId13"/>
    <p:sldId id="296" r:id="rId14"/>
    <p:sldId id="278" r:id="rId15"/>
    <p:sldId id="258" r:id="rId16"/>
    <p:sldId id="334" r:id="rId17"/>
    <p:sldId id="309" r:id="rId18"/>
    <p:sldId id="303" r:id="rId19"/>
    <p:sldId id="312" r:id="rId20"/>
    <p:sldId id="300" r:id="rId21"/>
    <p:sldId id="305" r:id="rId22"/>
    <p:sldId id="308" r:id="rId23"/>
    <p:sldId id="354" r:id="rId24"/>
    <p:sldId id="297" r:id="rId25"/>
    <p:sldId id="298" r:id="rId26"/>
    <p:sldId id="299" r:id="rId27"/>
    <p:sldId id="313" r:id="rId28"/>
    <p:sldId id="314" r:id="rId29"/>
    <p:sldId id="315" r:id="rId30"/>
    <p:sldId id="301" r:id="rId31"/>
    <p:sldId id="304" r:id="rId32"/>
    <p:sldId id="302" r:id="rId33"/>
    <p:sldId id="316" r:id="rId34"/>
    <p:sldId id="317" r:id="rId35"/>
    <p:sldId id="318" r:id="rId36"/>
    <p:sldId id="335" r:id="rId37"/>
    <p:sldId id="336" r:id="rId38"/>
    <p:sldId id="350" r:id="rId39"/>
    <p:sldId id="351" r:id="rId40"/>
    <p:sldId id="337" r:id="rId41"/>
    <p:sldId id="338" r:id="rId42"/>
    <p:sldId id="339" r:id="rId43"/>
    <p:sldId id="340" r:id="rId44"/>
    <p:sldId id="341" r:id="rId45"/>
    <p:sldId id="343" r:id="rId46"/>
    <p:sldId id="344" r:id="rId47"/>
    <p:sldId id="345" r:id="rId48"/>
    <p:sldId id="342" r:id="rId49"/>
    <p:sldId id="346" r:id="rId50"/>
    <p:sldId id="347" r:id="rId51"/>
    <p:sldId id="348" r:id="rId52"/>
    <p:sldId id="349" r:id="rId5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6F3"/>
    <a:srgbClr val="00000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0" autoAdjust="0"/>
    <p:restoredTop sz="94660"/>
  </p:normalViewPr>
  <p:slideViewPr>
    <p:cSldViewPr snapToGrid="0">
      <p:cViewPr varScale="1">
        <p:scale>
          <a:sx n="82" d="100"/>
          <a:sy n="82" d="100"/>
        </p:scale>
        <p:origin x="970" y="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BC54730-5EBA-4920-A6C4-7F8458A7F940}" type="datetime1">
              <a:rPr lang="it-IT" smtClean="0"/>
              <a:t>20/12/2022</a:t>
            </a:fld>
            <a:endParaRPr lang="it-IT"/>
          </a:p>
        </p:txBody>
      </p:sp>
      <p:sp>
        <p:nvSpPr>
          <p:cNvPr id="4" name="Segnaposto piè di pa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it-IT" smtClean="0"/>
              <a:t>‹N›</a:t>
            </a:fld>
            <a:endParaRPr lang="it-IT"/>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4.85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23.33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23.34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7:08.985"/>
    </inkml:context>
    <inkml:brush xml:id="br0">
      <inkml:brushProperty name="width" value="0.1" units="cm"/>
      <inkml:brushProperty name="height" value="0.6" units="cm"/>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5.66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5.6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06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07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534"/>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54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87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2-17T20:46:16.88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1C34-318D-43A8-83F5-3AC8647FE75E}" type="datetime1">
              <a:rPr lang="it-IT" smtClean="0"/>
              <a:pPr/>
              <a:t>20/12/2022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it-IT" noProof="0" smtClean="0"/>
              <a:t>‹N›</a:t>
            </a:fld>
            <a:endParaRPr lang="it-IT"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4</a:t>
            </a:fld>
            <a:endParaRPr lang="it-IT"/>
          </a:p>
        </p:txBody>
      </p:sp>
    </p:spTree>
    <p:extLst>
      <p:ext uri="{BB962C8B-B14F-4D97-AF65-F5344CB8AC3E}">
        <p14:creationId xmlns:p14="http://schemas.microsoft.com/office/powerpoint/2010/main" val="384295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13</a:t>
            </a:fld>
            <a:endParaRPr lang="it-IT"/>
          </a:p>
        </p:txBody>
      </p:sp>
    </p:spTree>
    <p:extLst>
      <p:ext uri="{BB962C8B-B14F-4D97-AF65-F5344CB8AC3E}">
        <p14:creationId xmlns:p14="http://schemas.microsoft.com/office/powerpoint/2010/main" val="839389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16</a:t>
            </a:fld>
            <a:endParaRPr lang="it-IT"/>
          </a:p>
        </p:txBody>
      </p:sp>
    </p:spTree>
    <p:extLst>
      <p:ext uri="{BB962C8B-B14F-4D97-AF65-F5344CB8AC3E}">
        <p14:creationId xmlns:p14="http://schemas.microsoft.com/office/powerpoint/2010/main" val="183611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17</a:t>
            </a:fld>
            <a:endParaRPr lang="it-IT"/>
          </a:p>
        </p:txBody>
      </p:sp>
    </p:spTree>
    <p:extLst>
      <p:ext uri="{BB962C8B-B14F-4D97-AF65-F5344CB8AC3E}">
        <p14:creationId xmlns:p14="http://schemas.microsoft.com/office/powerpoint/2010/main" val="3473206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20</a:t>
            </a:fld>
            <a:endParaRPr lang="it-IT"/>
          </a:p>
        </p:txBody>
      </p:sp>
    </p:spTree>
    <p:extLst>
      <p:ext uri="{BB962C8B-B14F-4D97-AF65-F5344CB8AC3E}">
        <p14:creationId xmlns:p14="http://schemas.microsoft.com/office/powerpoint/2010/main" val="3196707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21</a:t>
            </a:fld>
            <a:endParaRPr lang="it-IT"/>
          </a:p>
        </p:txBody>
      </p:sp>
    </p:spTree>
    <p:extLst>
      <p:ext uri="{BB962C8B-B14F-4D97-AF65-F5344CB8AC3E}">
        <p14:creationId xmlns:p14="http://schemas.microsoft.com/office/powerpoint/2010/main" val="431406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22</a:t>
            </a:fld>
            <a:endParaRPr lang="it-IT"/>
          </a:p>
        </p:txBody>
      </p:sp>
    </p:spTree>
    <p:extLst>
      <p:ext uri="{BB962C8B-B14F-4D97-AF65-F5344CB8AC3E}">
        <p14:creationId xmlns:p14="http://schemas.microsoft.com/office/powerpoint/2010/main" val="4036076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23</a:t>
            </a:fld>
            <a:endParaRPr lang="it-IT"/>
          </a:p>
        </p:txBody>
      </p:sp>
    </p:spTree>
    <p:extLst>
      <p:ext uri="{BB962C8B-B14F-4D97-AF65-F5344CB8AC3E}">
        <p14:creationId xmlns:p14="http://schemas.microsoft.com/office/powerpoint/2010/main" val="3012818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24</a:t>
            </a:fld>
            <a:endParaRPr lang="it-IT"/>
          </a:p>
        </p:txBody>
      </p:sp>
    </p:spTree>
    <p:extLst>
      <p:ext uri="{BB962C8B-B14F-4D97-AF65-F5344CB8AC3E}">
        <p14:creationId xmlns:p14="http://schemas.microsoft.com/office/powerpoint/2010/main" val="384295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33</a:t>
            </a:fld>
            <a:endParaRPr lang="it-IT"/>
          </a:p>
        </p:txBody>
      </p:sp>
    </p:spTree>
    <p:extLst>
      <p:ext uri="{BB962C8B-B14F-4D97-AF65-F5344CB8AC3E}">
        <p14:creationId xmlns:p14="http://schemas.microsoft.com/office/powerpoint/2010/main" val="298348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34</a:t>
            </a:fld>
            <a:endParaRPr lang="it-IT"/>
          </a:p>
        </p:txBody>
      </p:sp>
    </p:spTree>
    <p:extLst>
      <p:ext uri="{BB962C8B-B14F-4D97-AF65-F5344CB8AC3E}">
        <p14:creationId xmlns:p14="http://schemas.microsoft.com/office/powerpoint/2010/main" val="3842955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5</a:t>
            </a:fld>
            <a:endParaRPr lang="it-IT"/>
          </a:p>
        </p:txBody>
      </p:sp>
    </p:spTree>
    <p:extLst>
      <p:ext uri="{BB962C8B-B14F-4D97-AF65-F5344CB8AC3E}">
        <p14:creationId xmlns:p14="http://schemas.microsoft.com/office/powerpoint/2010/main" val="1301884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37</a:t>
            </a:fld>
            <a:endParaRPr lang="it-IT"/>
          </a:p>
        </p:txBody>
      </p:sp>
    </p:spTree>
    <p:extLst>
      <p:ext uri="{BB962C8B-B14F-4D97-AF65-F5344CB8AC3E}">
        <p14:creationId xmlns:p14="http://schemas.microsoft.com/office/powerpoint/2010/main" val="439735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38</a:t>
            </a:fld>
            <a:endParaRPr lang="it-IT"/>
          </a:p>
        </p:txBody>
      </p:sp>
    </p:spTree>
    <p:extLst>
      <p:ext uri="{BB962C8B-B14F-4D97-AF65-F5344CB8AC3E}">
        <p14:creationId xmlns:p14="http://schemas.microsoft.com/office/powerpoint/2010/main" val="1836112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39</a:t>
            </a:fld>
            <a:endParaRPr lang="it-IT"/>
          </a:p>
        </p:txBody>
      </p:sp>
    </p:spTree>
    <p:extLst>
      <p:ext uri="{BB962C8B-B14F-4D97-AF65-F5344CB8AC3E}">
        <p14:creationId xmlns:p14="http://schemas.microsoft.com/office/powerpoint/2010/main" val="586865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40</a:t>
            </a:fld>
            <a:endParaRPr lang="it-IT"/>
          </a:p>
        </p:txBody>
      </p:sp>
    </p:spTree>
    <p:extLst>
      <p:ext uri="{BB962C8B-B14F-4D97-AF65-F5344CB8AC3E}">
        <p14:creationId xmlns:p14="http://schemas.microsoft.com/office/powerpoint/2010/main" val="313799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41</a:t>
            </a:fld>
            <a:endParaRPr lang="it-IT"/>
          </a:p>
        </p:txBody>
      </p:sp>
    </p:spTree>
    <p:extLst>
      <p:ext uri="{BB962C8B-B14F-4D97-AF65-F5344CB8AC3E}">
        <p14:creationId xmlns:p14="http://schemas.microsoft.com/office/powerpoint/2010/main" val="3336070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42</a:t>
            </a:fld>
            <a:endParaRPr lang="it-IT"/>
          </a:p>
        </p:txBody>
      </p:sp>
    </p:spTree>
    <p:extLst>
      <p:ext uri="{BB962C8B-B14F-4D97-AF65-F5344CB8AC3E}">
        <p14:creationId xmlns:p14="http://schemas.microsoft.com/office/powerpoint/2010/main" val="4291813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6</a:t>
            </a:fld>
            <a:endParaRPr lang="it-IT"/>
          </a:p>
        </p:txBody>
      </p:sp>
    </p:spTree>
    <p:extLst>
      <p:ext uri="{BB962C8B-B14F-4D97-AF65-F5344CB8AC3E}">
        <p14:creationId xmlns:p14="http://schemas.microsoft.com/office/powerpoint/2010/main" val="439735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7</a:t>
            </a:fld>
            <a:endParaRPr lang="it-IT"/>
          </a:p>
        </p:txBody>
      </p:sp>
    </p:spTree>
    <p:extLst>
      <p:ext uri="{BB962C8B-B14F-4D97-AF65-F5344CB8AC3E}">
        <p14:creationId xmlns:p14="http://schemas.microsoft.com/office/powerpoint/2010/main" val="183611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8</a:t>
            </a:fld>
            <a:endParaRPr lang="it-IT"/>
          </a:p>
        </p:txBody>
      </p:sp>
    </p:spTree>
    <p:extLst>
      <p:ext uri="{BB962C8B-B14F-4D97-AF65-F5344CB8AC3E}">
        <p14:creationId xmlns:p14="http://schemas.microsoft.com/office/powerpoint/2010/main" val="76881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9</a:t>
            </a:fld>
            <a:endParaRPr lang="it-IT"/>
          </a:p>
        </p:txBody>
      </p:sp>
    </p:spTree>
    <p:extLst>
      <p:ext uri="{BB962C8B-B14F-4D97-AF65-F5344CB8AC3E}">
        <p14:creationId xmlns:p14="http://schemas.microsoft.com/office/powerpoint/2010/main" val="586865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10</a:t>
            </a:fld>
            <a:endParaRPr lang="it-IT"/>
          </a:p>
        </p:txBody>
      </p:sp>
    </p:spTree>
    <p:extLst>
      <p:ext uri="{BB962C8B-B14F-4D97-AF65-F5344CB8AC3E}">
        <p14:creationId xmlns:p14="http://schemas.microsoft.com/office/powerpoint/2010/main" val="31379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11</a:t>
            </a:fld>
            <a:endParaRPr lang="it-IT"/>
          </a:p>
        </p:txBody>
      </p:sp>
    </p:spTree>
    <p:extLst>
      <p:ext uri="{BB962C8B-B14F-4D97-AF65-F5344CB8AC3E}">
        <p14:creationId xmlns:p14="http://schemas.microsoft.com/office/powerpoint/2010/main" val="333607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D4B9A9E5-4F7F-4A7D-9DE1-899232329269}" type="slidenum">
              <a:rPr lang="it-IT" smtClean="0"/>
              <a:t>12</a:t>
            </a:fld>
            <a:endParaRPr lang="it-IT"/>
          </a:p>
        </p:txBody>
      </p:sp>
    </p:spTree>
    <p:extLst>
      <p:ext uri="{BB962C8B-B14F-4D97-AF65-F5344CB8AC3E}">
        <p14:creationId xmlns:p14="http://schemas.microsoft.com/office/powerpoint/2010/main" val="4291813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8" name="Elemento grafico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fronto di mercato">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3" name="Segnaposto testo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4" name="Segnaposto testo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Fai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gli stili del testo dello schema</a:t>
            </a:r>
          </a:p>
        </p:txBody>
      </p:sp>
      <p:pic>
        <p:nvPicPr>
          <p:cNvPr id="11" name="Elemento grafico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Elemento grafico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Elemento grafico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Segnaposto contenuto 3">
            <a:extLst>
              <a:ext uri="{FF2B5EF4-FFF2-40B4-BE49-F238E27FC236}">
                <a16:creationId xmlns:a16="http://schemas.microsoft.com/office/drawing/2014/main" id="{82D8880F-3EAC-45C9-91F2-19A193791A18}"/>
              </a:ext>
            </a:extLst>
          </p:cNvPr>
          <p:cNvSpPr>
            <a:spLocks noGrp="1"/>
          </p:cNvSpPr>
          <p:nvPr>
            <p:ph sz="half" idx="17" hasCustomPrompt="1"/>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26" name="Segnaposto contenuto 5">
            <a:extLst>
              <a:ext uri="{FF2B5EF4-FFF2-40B4-BE49-F238E27FC236}">
                <a16:creationId xmlns:a16="http://schemas.microsoft.com/office/drawing/2014/main" id="{9019518E-E850-403D-A5B5-4B53F8C4A56B}"/>
              </a:ext>
            </a:extLst>
          </p:cNvPr>
          <p:cNvSpPr>
            <a:spLocks noGrp="1"/>
          </p:cNvSpPr>
          <p:nvPr>
            <p:ph sz="quarter" idx="18" hasCustomPrompt="1"/>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a:p>
            <a:pPr lvl="1" rtl="0"/>
            <a:endParaRPr lang="it-IT" noProof="0"/>
          </a:p>
        </p:txBody>
      </p:sp>
      <p:sp>
        <p:nvSpPr>
          <p:cNvPr id="27" name="Segnaposto contenuto 3">
            <a:extLst>
              <a:ext uri="{FF2B5EF4-FFF2-40B4-BE49-F238E27FC236}">
                <a16:creationId xmlns:a16="http://schemas.microsoft.com/office/drawing/2014/main" id="{A8058154-45E5-403E-B714-AC85774F391F}"/>
              </a:ext>
            </a:extLst>
          </p:cNvPr>
          <p:cNvSpPr>
            <a:spLocks noGrp="1"/>
          </p:cNvSpPr>
          <p:nvPr>
            <p:ph sz="half" idx="19" hasCustomPrompt="1"/>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it-IT" noProof="0"/>
              <a:t>Fare clic per modificare lo stile del titolo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ntenuto du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pic>
        <p:nvPicPr>
          <p:cNvPr id="11" name="Elemento grafico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uto">
    <p:spTree>
      <p:nvGrpSpPr>
        <p:cNvPr id="1" name=""/>
        <p:cNvGrpSpPr/>
        <p:nvPr/>
      </p:nvGrpSpPr>
      <p:grpSpPr>
        <a:xfrm>
          <a:off x="0" y="0"/>
          <a:ext cx="0" cy="0"/>
          <a:chOff x="0" y="0"/>
          <a:chExt cx="0" cy="0"/>
        </a:xfrm>
      </p:grpSpPr>
      <p:pic>
        <p:nvPicPr>
          <p:cNvPr id="14" name="Elemento grafico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olo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20" name="Segnaposto testo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5" name="Segnaposto testo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6" name="Segnaposto testo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7" name="Segnaposto testo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8" name="Segnaposto testo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9" name="Segnaposto testo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1" name="Segnaposto dat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22" name="Segnaposto piè di pa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24" name="Segnaposto numero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quenza temporale 2">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2" name="Titolo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 DELLO SCHEMA</a:t>
            </a:r>
          </a:p>
        </p:txBody>
      </p:sp>
      <p:sp>
        <p:nvSpPr>
          <p:cNvPr id="6" name="Segnaposto testo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7" name="Segnaposto testo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8" name="Segnaposto testo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9" name="Segnaposto testo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0" name="Segnaposto testo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1" name="Segnaposto testo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j-lt"/>
              </a:defRPr>
            </a:lvl1pPr>
          </a:lstStyle>
          <a:p>
            <a:pPr lvl="0" rtl="0"/>
            <a:r>
              <a:rPr lang="it-IT" noProof="0"/>
              <a:t>Anno</a:t>
            </a:r>
          </a:p>
        </p:txBody>
      </p:sp>
      <p:sp>
        <p:nvSpPr>
          <p:cNvPr id="12" name="Segnaposto testo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3" name="Segnaposto testo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4" name="Segnaposto testo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5" name="Segnaposto testo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6" name="Segnaposto testo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7" name="Segnaposto testo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8" name="Segnaposto testo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19" name="Segnaposto testo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0" name="Segnaposto testo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1" name="Segnaposto testo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2" name="Segnaposto testo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3" name="Segnaposto testo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4" name="Segnaposto testo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5" name="Segnaposto testo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6" name="Segnaposto testo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7" name="Segnaposto testo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8" name="Segnaposto testo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29" name="Segnaposto testo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0" name="Segnaposto testo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1" name="Segnaposto testo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defRPr>
            </a:lvl1pPr>
          </a:lstStyle>
          <a:p>
            <a:pPr lvl="0" rtl="0"/>
            <a:r>
              <a:rPr lang="it-IT" noProof="0"/>
              <a:t>MM</a:t>
            </a:r>
          </a:p>
        </p:txBody>
      </p:sp>
      <p:sp>
        <p:nvSpPr>
          <p:cNvPr id="32" name="Rettangolo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lumMod val="75000"/>
                  <a:lumOff val="25000"/>
                </a:schemeClr>
              </a:solidFill>
            </a:endParaRPr>
          </a:p>
        </p:txBody>
      </p:sp>
      <p:sp>
        <p:nvSpPr>
          <p:cNvPr id="36" name="Segnaposto data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37" name="Segnaposto piè di pagina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38" name="Segnaposto numero diapositiva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defRPr>
            </a:lvl1pPr>
          </a:lstStyle>
          <a:p>
            <a:pPr rtl="0"/>
            <a:r>
              <a:rPr lang="it-IT" noProof="0"/>
              <a:t>Fai clic sull'icona per aggiungere l'elemento grafico SmartArt</a:t>
            </a:r>
          </a:p>
        </p:txBody>
      </p:sp>
      <p:sp>
        <p:nvSpPr>
          <p:cNvPr id="2" name="Titolo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3" name="Segnaposto data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vl1pPr>
          </a:lstStyle>
          <a:p>
            <a:pPr rtl="0"/>
            <a:r>
              <a:rPr lang="it-IT" noProof="0"/>
              <a:t>20XX</a:t>
            </a:r>
          </a:p>
        </p:txBody>
      </p:sp>
      <p:sp>
        <p:nvSpPr>
          <p:cNvPr id="4" name="Segnaposto piè di pagina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vl1pPr>
          </a:lstStyle>
          <a:p>
            <a:pPr rtl="0"/>
            <a:r>
              <a:rPr lang="it-IT" noProof="0"/>
              <a:t>Presentazione</a:t>
            </a:r>
          </a:p>
        </p:txBody>
      </p:sp>
      <p:cxnSp>
        <p:nvCxnSpPr>
          <p:cNvPr id="10" name="Connettore diritto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egnaposto numero diapositiva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apositiva del team di 4 person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rtlCol="0">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cxnSp>
        <p:nvCxnSpPr>
          <p:cNvPr id="10" name="Connettore diritto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nettore diritto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apositiva del team di 8 pers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immagine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7" name="Segnaposto immagine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18" name="Segnaposto immagine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19" name="Segnaposto immagine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6" name="Segnaposto testo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3" name="Segnaposto testo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7" name="Segnaposto testo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4" name="Segnaposto testo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8" name="Segnaposto testo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5" name="Segnaposto testo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9" name="Segnaposto testo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5" name="Segnaposto immagine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6" name="Segnaposto immagine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7" name="Segnaposto immagine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rtl="0"/>
            <a:r>
              <a:rPr lang="it-IT" noProof="0"/>
              <a:t>Fare clic sull'icona per inserire un'immagine</a:t>
            </a:r>
          </a:p>
        </p:txBody>
      </p:sp>
      <p:sp>
        <p:nvSpPr>
          <p:cNvPr id="58" name="Segnaposto immagine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defRPr>
            </a:lvl1pPr>
          </a:lstStyle>
          <a:p>
            <a:pPr rtl="0"/>
            <a:r>
              <a:rPr lang="it-IT" noProof="0"/>
              <a:t>Fare clic sull'icona per inserire un'immagine</a:t>
            </a:r>
          </a:p>
        </p:txBody>
      </p:sp>
      <p:sp>
        <p:nvSpPr>
          <p:cNvPr id="54" name="Segnaposto testo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2" name="Segnaposto testo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59" name="Segnaposto testo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3" name="Segnaposto testo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0" name="Segnaposto testo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4" name="Segnaposto testo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1" name="Segnaposto testo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65" name="Segnaposto testo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defRPr>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defRPr>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defRPr>
            </a:lvl1pPr>
          </a:lstStyle>
          <a:p>
            <a:pPr rtl="0"/>
            <a:fld id="{B5CEABB6-07DC-46E8-9B57-56EC44A396E5}" type="slidenum">
              <a:rPr lang="it-IT" noProof="0" smtClean="0"/>
              <a:t>‹N›</a:t>
            </a:fld>
            <a:endParaRPr lang="it-IT" noProof="0"/>
          </a:p>
        </p:txBody>
      </p:sp>
      <p:pic>
        <p:nvPicPr>
          <p:cNvPr id="13" name="Elemento grafico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Elemento grafico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uto 3">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1" name="Segnaposto contenuto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7" name="Segnaposto testo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4" name="Segnaposto contenuto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8" name="Segnaposto testo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5" name="Segnaposto contenuto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19" name="Segnaposto testo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26" name="Segnaposto contenuto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it-IT" noProof="0"/>
              <a:t>Fai clic per aggiungere contenuto</a:t>
            </a:r>
          </a:p>
        </p:txBody>
      </p:sp>
      <p:sp>
        <p:nvSpPr>
          <p:cNvPr id="14" name="Segnaposto testo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a:t>
            </a:r>
          </a:p>
        </p:txBody>
      </p:sp>
      <p:sp>
        <p:nvSpPr>
          <p:cNvPr id="23" name="Segnaposto testo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a:t>
            </a:r>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egnaposto contenuto 3">
            <a:extLst>
              <a:ext uri="{FF2B5EF4-FFF2-40B4-BE49-F238E27FC236}">
                <a16:creationId xmlns:a16="http://schemas.microsoft.com/office/drawing/2014/main" id="{492F9083-A886-4EEB-94D6-1FAE6DC33000}"/>
              </a:ext>
            </a:extLst>
          </p:cNvPr>
          <p:cNvSpPr>
            <a:spLocks noGrp="1"/>
          </p:cNvSpPr>
          <p:nvPr>
            <p:ph sz="half" idx="16" hasCustomPrompt="1"/>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it-IT" noProof="0"/>
              <a:t>Fare clic per modificare lo stile del titolo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Riepilog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23" name="Connettore diritto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Segnaposto data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22" name="Segnaposto piè di pagina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vl1pPr>
          </a:lstStyle>
          <a:p>
            <a:pPr rtl="0"/>
            <a:r>
              <a:rPr lang="it-IT" noProof="0"/>
              <a:t>Presentazione</a:t>
            </a:r>
          </a:p>
        </p:txBody>
      </p:sp>
      <p:sp>
        <p:nvSpPr>
          <p:cNvPr id="24" name="Segnaposto numero diapositiva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hiusura">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it-IT" noProof="0"/>
              <a:t>FARE CLIC PER MODIFICARE LO STILE DEL TITOLO</a:t>
            </a:r>
          </a:p>
        </p:txBody>
      </p:sp>
      <p:sp>
        <p:nvSpPr>
          <p:cNvPr id="3" name="Sottotitolo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pic>
        <p:nvPicPr>
          <p:cNvPr id="6" name="Elemento grafico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Segnaposto data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it-IT" noProof="0"/>
              <a:t>20XX</a:t>
            </a:r>
          </a:p>
        </p:txBody>
      </p:sp>
      <p:sp>
        <p:nvSpPr>
          <p:cNvPr id="10" name="Segnaposto piè di pagina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it-IT" noProof="0"/>
              <a:t>Presentazione</a:t>
            </a:r>
          </a:p>
        </p:txBody>
      </p:sp>
      <p:sp>
        <p:nvSpPr>
          <p:cNvPr id="11" name="Segnaposto numero diapositiva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Elemento grafico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olo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defRPr>
            </a:lvl1pPr>
          </a:lstStyle>
          <a:p>
            <a:pPr rtl="0"/>
            <a:r>
              <a:rPr lang="it-IT" noProof="0"/>
              <a:t>FARE CLIC PER MODIFICARE LO STILE DEL TITOLO</a:t>
            </a:r>
          </a:p>
        </p:txBody>
      </p:sp>
      <p:sp>
        <p:nvSpPr>
          <p:cNvPr id="3" name="Segnaposto contenuto 2">
            <a:extLst>
              <a:ext uri="{FF2B5EF4-FFF2-40B4-BE49-F238E27FC236}">
                <a16:creationId xmlns:a16="http://schemas.microsoft.com/office/drawing/2014/main" id="{2DA41CE6-5A88-4C5C-B2A4-6A5D2153B16F}"/>
              </a:ext>
            </a:extLst>
          </p:cNvPr>
          <p:cNvSpPr>
            <a:spLocks noGrp="1"/>
          </p:cNvSpPr>
          <p:nvPr>
            <p:ph idx="1" hasCustomPrompt="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vl1pPr>
          </a:lstStyle>
          <a:p>
            <a:pPr rtl="0"/>
            <a:r>
              <a:rPr lang="it-IT" noProof="0"/>
              <a:t>20XX</a:t>
            </a:r>
          </a:p>
        </p:txBody>
      </p:sp>
      <p:sp>
        <p:nvSpPr>
          <p:cNvPr id="5" name="Segnaposto piè di pagina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vl1pPr>
          </a:lstStyle>
          <a:p>
            <a:pPr rtl="0"/>
            <a:r>
              <a:rPr lang="it-IT" noProof="0"/>
              <a:t>Presentazione</a:t>
            </a:r>
          </a:p>
        </p:txBody>
      </p:sp>
      <p:sp>
        <p:nvSpPr>
          <p:cNvPr id="6" name="Segnaposto numero diapositiva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quenza temporale">
    <p:spTree>
      <p:nvGrpSpPr>
        <p:cNvPr id="1" name=""/>
        <p:cNvGrpSpPr/>
        <p:nvPr/>
      </p:nvGrpSpPr>
      <p:grpSpPr>
        <a:xfrm>
          <a:off x="0" y="0"/>
          <a:ext cx="0" cy="0"/>
          <a:chOff x="0" y="0"/>
          <a:chExt cx="0" cy="0"/>
        </a:xfrm>
      </p:grpSpPr>
      <p:sp>
        <p:nvSpPr>
          <p:cNvPr id="12" name="Elemento grafico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it-IT" noProof="0"/>
          </a:p>
        </p:txBody>
      </p:sp>
      <p:sp>
        <p:nvSpPr>
          <p:cNvPr id="2" name="Titolo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FAI CLIC PER MODIFICARE IL TITOLO</a:t>
            </a:r>
          </a:p>
        </p:txBody>
      </p:sp>
      <p:sp>
        <p:nvSpPr>
          <p:cNvPr id="16" name="Segnaposto testo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7" name="Segnaposto testo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8" name="Segnaposto testo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19" name="Segnaposto testo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defRPr>
            </a:lvl1pPr>
          </a:lstStyle>
          <a:p>
            <a:pPr lvl="0" rtl="0"/>
            <a:r>
              <a:rPr lang="it-IT" noProof="0"/>
              <a:t>FARE CLIC PER MODIFICARE GLI STILI DEL TESTO DELLO SCHEMA</a:t>
            </a:r>
          </a:p>
        </p:txBody>
      </p:sp>
      <p:sp>
        <p:nvSpPr>
          <p:cNvPr id="34" name="Segnaposto testo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5" name="Segnaposto testo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6" name="Segnaposto testo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sp>
        <p:nvSpPr>
          <p:cNvPr id="37" name="Segnaposto testo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defRPr>
            </a:lvl1pPr>
          </a:lstStyle>
          <a:p>
            <a:pPr lvl="0" rtl="0"/>
            <a:r>
              <a:rPr lang="it-IT" noProof="0"/>
              <a:t>Fai clic per modificare lo stile del testo dello schema.</a:t>
            </a:r>
          </a:p>
        </p:txBody>
      </p:sp>
      <p:cxnSp>
        <p:nvCxnSpPr>
          <p:cNvPr id="3" name="Connettore diritto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Connettore diritto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Connettore diritto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Connettore diritto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Segnaposto data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defRPr>
            </a:lvl1pPr>
          </a:lstStyle>
          <a:p>
            <a:pPr rtl="0"/>
            <a:r>
              <a:rPr lang="it-IT" noProof="0"/>
              <a:t>20XX</a:t>
            </a:r>
          </a:p>
        </p:txBody>
      </p:sp>
      <p:sp>
        <p:nvSpPr>
          <p:cNvPr id="6" name="Segnaposto piè di pagina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vl1pPr>
          </a:lstStyle>
          <a:p>
            <a:pPr rtl="0"/>
            <a:r>
              <a:rPr lang="it-IT" noProof="0"/>
              <a:t>Presentazione</a:t>
            </a:r>
          </a:p>
        </p:txBody>
      </p:sp>
      <p:sp>
        <p:nvSpPr>
          <p:cNvPr id="7" name="Segnaposto numero diapositiva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nna contenuto 3">
    <p:bg>
      <p:bgPr>
        <a:solidFill>
          <a:schemeClr val="accent2"/>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1" name="Segnaposto tes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2" name="Segnaposto tes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3" name="Segnaposto tes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34" name="Segnaposto tes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2" name="Segnaposto testo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FAI CLIC PER AGGIUNGERE IL SOTTOTITOLO</a:t>
            </a:r>
          </a:p>
        </p:txBody>
      </p:sp>
      <p:sp>
        <p:nvSpPr>
          <p:cNvPr id="13" name="Segnaposto testo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it-IT" noProof="0"/>
              <a:t>20XX</a:t>
            </a:r>
          </a:p>
        </p:txBody>
      </p:sp>
      <p:sp>
        <p:nvSpPr>
          <p:cNvPr id="4" name="Segnaposto piè di pa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it-IT" noProof="0"/>
              <a:t>Presentazione</a:t>
            </a:r>
          </a:p>
        </p:txBody>
      </p:sp>
      <p:sp>
        <p:nvSpPr>
          <p:cNvPr id="5" name="Segnaposto numero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it-IT" noProof="0" smtClean="0"/>
              <a:t>‹N›</a:t>
            </a:fld>
            <a:endParaRPr lang="it-IT" noProof="0"/>
          </a:p>
        </p:txBody>
      </p:sp>
      <p:cxnSp>
        <p:nvCxnSpPr>
          <p:cNvPr id="2" name="Connettore diritto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ttore diritto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Elemento grafico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Elemento grafico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nna contenuto 2">
    <p:bg>
      <p:bgPr>
        <a:solidFill>
          <a:schemeClr val="bg1"/>
        </a:solidFill>
        <a:effectLst/>
      </p:bgPr>
    </p:bg>
    <p:spTree>
      <p:nvGrpSpPr>
        <p:cNvPr id="1" name=""/>
        <p:cNvGrpSpPr/>
        <p:nvPr/>
      </p:nvGrpSpPr>
      <p:grpSpPr>
        <a:xfrm>
          <a:off x="0" y="0"/>
          <a:ext cx="0" cy="0"/>
          <a:chOff x="0" y="0"/>
          <a:chExt cx="0" cy="0"/>
        </a:xfrm>
      </p:grpSpPr>
      <p:sp>
        <p:nvSpPr>
          <p:cNvPr id="14" name="Titolo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it-IT" noProof="0"/>
              <a:t>FAI CLIC PER MODIFICARE LO STILE DEL TITOLO DELLO SCHEMA</a:t>
            </a:r>
          </a:p>
        </p:txBody>
      </p:sp>
      <p:sp>
        <p:nvSpPr>
          <p:cNvPr id="15" name="Segnaposto tes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7" name="Segnaposto tes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6" name="Segnaposto testo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8" name="Segnaposto testo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9" name="Segnaposto testo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0" name="Segnaposto testo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23" name="Segnaposto testo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24" name="Segnaposto testo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3" name="Segnaposto data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it-IT" noProof="0"/>
              <a:t>20XX</a:t>
            </a:r>
          </a:p>
        </p:txBody>
      </p:sp>
      <p:sp>
        <p:nvSpPr>
          <p:cNvPr id="4" name="Segnaposto piè di pagina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it-IT" noProof="0"/>
              <a:t>Presentazione</a:t>
            </a:r>
          </a:p>
        </p:txBody>
      </p:sp>
      <p:sp>
        <p:nvSpPr>
          <p:cNvPr id="5" name="Segnaposto numero diapositiva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it-IT" noProof="0" smtClean="0"/>
              <a:pPr rtl="0"/>
              <a:t>‹N›</a:t>
            </a:fld>
            <a:endParaRPr lang="it-IT" noProof="0"/>
          </a:p>
        </p:txBody>
      </p:sp>
      <p:pic>
        <p:nvPicPr>
          <p:cNvPr id="2" name="Elemento grafico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zione">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92FD4279-EA62-4397-878A-73F4948DB176}"/>
              </a:ext>
            </a:extLst>
          </p:cNvPr>
          <p:cNvSpPr>
            <a:spLocks noGrp="1"/>
          </p:cNvSpPr>
          <p:nvPr>
            <p:ph type="body" idx="1" hasCustomPrompt="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lo stile del titolo</a:t>
            </a:r>
          </a:p>
        </p:txBody>
      </p:sp>
      <p:cxnSp>
        <p:nvCxnSpPr>
          <p:cNvPr id="14" name="Connettore diritto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Segnaposto data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vl1pPr>
          </a:lstStyle>
          <a:p>
            <a:pPr rtl="0"/>
            <a:r>
              <a:rPr lang="it-IT" noProof="0"/>
              <a:t>20XX</a:t>
            </a:r>
          </a:p>
        </p:txBody>
      </p:sp>
      <p:sp>
        <p:nvSpPr>
          <p:cNvPr id="10" name="Segnaposto piè di pagina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vl1pPr>
          </a:lstStyle>
          <a:p>
            <a:pPr rtl="0"/>
            <a:r>
              <a:rPr lang="it-IT" noProof="0"/>
              <a:t>Presentazione</a:t>
            </a:r>
          </a:p>
        </p:txBody>
      </p:sp>
      <p:sp>
        <p:nvSpPr>
          <p:cNvPr id="11" name="Segnaposto numero diapositiva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vl1pPr>
          </a:lstStyle>
          <a:p>
            <a:pPr rtl="0"/>
            <a:fld id="{B5CEABB6-07DC-46E8-9B57-56EC44A396E5}" type="slidenum">
              <a:rPr lang="it-IT" noProof="0" smtClean="0"/>
              <a:t>‹N›</a:t>
            </a:fld>
            <a:endParaRPr lang="it-IT"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ruzione di sezione">
    <p:bg>
      <p:bgPr>
        <a:solidFill>
          <a:schemeClr val="accent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defRPr>
            </a:lvl1pPr>
          </a:lstStyle>
          <a:p>
            <a:pPr rtl="0"/>
            <a:r>
              <a:rPr lang="it-IT" noProof="0"/>
              <a:t>FAI CLIC PER MODIFICARE LO STILE DEL TITOLO DELLO SCHEMA</a:t>
            </a:r>
          </a:p>
        </p:txBody>
      </p:sp>
      <p:pic>
        <p:nvPicPr>
          <p:cNvPr id="5" name="Elemento grafico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pic>
        <p:nvPicPr>
          <p:cNvPr id="7" name="Elemento grafico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olo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cxnSp>
        <p:nvCxnSpPr>
          <p:cNvPr id="9" name="Connettore diritto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Segnaposto testo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2" name="Segnaposto testo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3" name="Segnaposto testo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4" name="Segnaposto testo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5" name="Segnaposto testo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rtl="0"/>
            <a:r>
              <a:rPr lang="it-IT" noProof="0"/>
              <a:t>FAI CLIC PER AGGIUNGERE IL SOTTOTITOLO</a:t>
            </a:r>
          </a:p>
        </p:txBody>
      </p:sp>
      <p:sp>
        <p:nvSpPr>
          <p:cNvPr id="16" name="Segnaposto testo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it-IT" noProof="0"/>
              <a:t>Fare clic per inserire il testo</a:t>
            </a:r>
          </a:p>
        </p:txBody>
      </p:sp>
      <p:sp>
        <p:nvSpPr>
          <p:cNvPr id="17" name="Segnaposto data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vl1pPr>
          </a:lstStyle>
          <a:p>
            <a:pPr rtl="0"/>
            <a:r>
              <a:rPr lang="it-IT" noProof="0"/>
              <a:t>20XX</a:t>
            </a:r>
          </a:p>
        </p:txBody>
      </p:sp>
      <p:sp>
        <p:nvSpPr>
          <p:cNvPr id="18" name="Segnaposto piè di pagina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vl1pPr>
          </a:lstStyle>
          <a:p>
            <a:pPr rtl="0"/>
            <a:r>
              <a:rPr lang="it-IT" noProof="0"/>
              <a:t>Presentazione</a:t>
            </a:r>
          </a:p>
        </p:txBody>
      </p:sp>
      <p:sp>
        <p:nvSpPr>
          <p:cNvPr id="19" name="Segnaposto numero diapositiva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uto tre">
    <p:bg>
      <p:bgRef idx="1001">
        <a:schemeClr val="bg1"/>
      </p:bgRef>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4" name="Segnaposto contenuto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it-IT" noProof="0"/>
              <a:t>FARE CLIC PER MODIFICARE IL TESTO DELLO SCHEMA</a:t>
            </a:r>
          </a:p>
        </p:txBody>
      </p:sp>
      <p:sp>
        <p:nvSpPr>
          <p:cNvPr id="6" name="Segnaposto contenuto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21" name="Segnaposto testo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IL TESTO DELLO SCHEMA</a:t>
            </a:r>
          </a:p>
        </p:txBody>
      </p:sp>
      <p:sp>
        <p:nvSpPr>
          <p:cNvPr id="22" name="Segnaposto contenuto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vl1pPr>
          </a:lstStyle>
          <a:p>
            <a:pPr rtl="0"/>
            <a:r>
              <a:rPr lang="it-IT" noProof="0"/>
              <a:t>20XX</a:t>
            </a:r>
          </a:p>
        </p:txBody>
      </p:sp>
      <p:sp>
        <p:nvSpPr>
          <p:cNvPr id="8" name="Segnaposto piè di pagina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vl1pPr>
          </a:lstStyle>
          <a:p>
            <a:pPr rtl="0"/>
            <a:r>
              <a:rPr lang="it-IT" noProof="0"/>
              <a:t>Presentazione</a:t>
            </a:r>
          </a:p>
        </p:txBody>
      </p:sp>
      <p:sp>
        <p:nvSpPr>
          <p:cNvPr id="9" name="Segnaposto numero diapositiva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vl1pPr>
          </a:lstStyle>
          <a:p>
            <a:pPr rtl="0"/>
            <a:fld id="{B5CEABB6-07DC-46E8-9B57-56EC44A396E5}" type="slidenum">
              <a:rPr lang="it-IT" noProof="0" smtClean="0"/>
              <a:t>‹N›</a:t>
            </a:fld>
            <a:endParaRPr lang="it-IT" noProof="0"/>
          </a:p>
        </p:txBody>
      </p:sp>
      <p:cxnSp>
        <p:nvCxnSpPr>
          <p:cNvPr id="16" name="Connettore diritto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 name="Segnaposto tes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r>
              <a:rPr lang="it-IT" noProof="0"/>
              <a:t>20XX</a:t>
            </a:r>
          </a:p>
        </p:txBody>
      </p:sp>
      <p:sp>
        <p:nvSpPr>
          <p:cNvPr id="5" name="Segnaposto piè di pa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rtl="0"/>
            <a:r>
              <a:rPr lang="it-IT" noProof="0"/>
              <a:t>Presentazione</a:t>
            </a:r>
          </a:p>
        </p:txBody>
      </p:sp>
      <p:sp>
        <p:nvSpPr>
          <p:cNvPr id="6" name="Segnaposto numero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5CEABB6-07DC-46E8-9B57-56EC44A396E5}" type="slidenum">
              <a:rPr lang="it-IT" noProof="0" smtClean="0"/>
              <a:pPr rtl="0"/>
              <a:t>‹N›</a:t>
            </a:fld>
            <a:endParaRPr lang="it-IT"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6.xml"/><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18" Type="http://schemas.openxmlformats.org/officeDocument/2006/relationships/image" Target="../media/image370.png"/><Relationship Id="rId3" Type="http://schemas.openxmlformats.org/officeDocument/2006/relationships/customXml" Target="../ink/ink1.xml"/><Relationship Id="rId21" Type="http://schemas.openxmlformats.org/officeDocument/2006/relationships/image" Target="../media/image103.png"/><Relationship Id="rId7" Type="http://schemas.openxmlformats.org/officeDocument/2006/relationships/customXml" Target="../ink/ink3.xml"/><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notesSlide" Target="../notesSlides/notesSlide24.xml"/><Relationship Id="rId16" Type="http://schemas.openxmlformats.org/officeDocument/2006/relationships/customXml" Target="../ink/ink11.xml"/><Relationship Id="rId20"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350.png"/><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image" Target="../media/image360.png"/><Relationship Id="rId10" Type="http://schemas.openxmlformats.org/officeDocument/2006/relationships/customXml" Target="../ink/ink6.xml"/><Relationship Id="rId19" Type="http://schemas.openxmlformats.org/officeDocument/2006/relationships/image" Target="../media/image101.png"/><Relationship Id="rId4" Type="http://schemas.openxmlformats.org/officeDocument/2006/relationships/image" Target="../media/image340.png"/><Relationship Id="rId9" Type="http://schemas.openxmlformats.org/officeDocument/2006/relationships/customXml" Target="../ink/ink5.xml"/><Relationship Id="rId14" Type="http://schemas.openxmlformats.org/officeDocument/2006/relationships/customXml" Target="../ink/ink10.xml"/><Relationship Id="rId22"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E27221-9166-1BCB-6843-7B9FDA8251C4}"/>
              </a:ext>
            </a:extLst>
          </p:cNvPr>
          <p:cNvSpPr>
            <a:spLocks noGrp="1"/>
          </p:cNvSpPr>
          <p:nvPr>
            <p:ph type="ctrTitle"/>
          </p:nvPr>
        </p:nvSpPr>
        <p:spPr>
          <a:xfrm>
            <a:off x="3848634" y="2416424"/>
            <a:ext cx="5823686" cy="1210218"/>
          </a:xfrm>
        </p:spPr>
        <p:txBody>
          <a:bodyPr/>
          <a:lstStyle/>
          <a:p>
            <a:r>
              <a:rPr lang="it-IT" b="1" dirty="0"/>
              <a:t>OBIETTIVO PROGETTO </a:t>
            </a:r>
          </a:p>
        </p:txBody>
      </p:sp>
      <p:sp>
        <p:nvSpPr>
          <p:cNvPr id="6" name="Ovale 5">
            <a:extLst>
              <a:ext uri="{FF2B5EF4-FFF2-40B4-BE49-F238E27FC236}">
                <a16:creationId xmlns:a16="http://schemas.microsoft.com/office/drawing/2014/main" id="{F2BC9F2E-E545-5A4B-21DD-8524FDD2DBD3}"/>
              </a:ext>
            </a:extLst>
          </p:cNvPr>
          <p:cNvSpPr/>
          <p:nvPr/>
        </p:nvSpPr>
        <p:spPr>
          <a:xfrm>
            <a:off x="1351280" y="670560"/>
            <a:ext cx="375920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2">
                    <a:lumMod val="50000"/>
                  </a:schemeClr>
                </a:solidFill>
              </a:rPr>
              <a:t> </a:t>
            </a:r>
          </a:p>
          <a:p>
            <a:pPr algn="ctr"/>
            <a:r>
              <a:rPr lang="it-IT" dirty="0">
                <a:solidFill>
                  <a:schemeClr val="accent2">
                    <a:lumMod val="50000"/>
                  </a:schemeClr>
                </a:solidFill>
              </a:rPr>
              <a:t>Utilizzo di Alberi Decisionali con ottimizzazione sui voli aerei per la soluzione ottima con algoritmo </a:t>
            </a:r>
            <a:r>
              <a:rPr lang="it-IT" b="1" dirty="0">
                <a:solidFill>
                  <a:schemeClr val="accent2">
                    <a:lumMod val="50000"/>
                  </a:schemeClr>
                </a:solidFill>
              </a:rPr>
              <a:t>ID3</a:t>
            </a:r>
          </a:p>
          <a:p>
            <a:pPr algn="ctr"/>
            <a:endParaRPr lang="it-IT" dirty="0"/>
          </a:p>
        </p:txBody>
      </p:sp>
      <p:sp>
        <p:nvSpPr>
          <p:cNvPr id="7" name="Ovale 6">
            <a:extLst>
              <a:ext uri="{FF2B5EF4-FFF2-40B4-BE49-F238E27FC236}">
                <a16:creationId xmlns:a16="http://schemas.microsoft.com/office/drawing/2014/main" id="{5F5290D2-038A-7502-3BB4-A3067C546BD6}"/>
              </a:ext>
            </a:extLst>
          </p:cNvPr>
          <p:cNvSpPr/>
          <p:nvPr/>
        </p:nvSpPr>
        <p:spPr>
          <a:xfrm>
            <a:off x="1351280" y="3847579"/>
            <a:ext cx="375920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2">
                    <a:lumMod val="50000"/>
                  </a:schemeClr>
                </a:solidFill>
              </a:rPr>
              <a:t>Utilizzo di Alberi Decisionali per le previsioni e ricerche di voli ottimi con algoritmo </a:t>
            </a:r>
            <a:r>
              <a:rPr lang="it-IT" b="1" dirty="0">
                <a:solidFill>
                  <a:schemeClr val="accent2">
                    <a:lumMod val="50000"/>
                  </a:schemeClr>
                </a:solidFill>
              </a:rPr>
              <a:t>CART</a:t>
            </a:r>
            <a:endParaRPr lang="it-IT" b="1" dirty="0"/>
          </a:p>
        </p:txBody>
      </p:sp>
      <p:sp>
        <p:nvSpPr>
          <p:cNvPr id="8" name="Ovale 7">
            <a:extLst>
              <a:ext uri="{FF2B5EF4-FFF2-40B4-BE49-F238E27FC236}">
                <a16:creationId xmlns:a16="http://schemas.microsoft.com/office/drawing/2014/main" id="{52C64F4A-AEEA-71F1-FC84-23C93F077938}"/>
              </a:ext>
            </a:extLst>
          </p:cNvPr>
          <p:cNvSpPr/>
          <p:nvPr/>
        </p:nvSpPr>
        <p:spPr>
          <a:xfrm>
            <a:off x="7142480" y="3830473"/>
            <a:ext cx="375920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2">
                    <a:lumMod val="50000"/>
                  </a:schemeClr>
                </a:solidFill>
              </a:rPr>
              <a:t>Problema di ottimizzazione dei costi legati al personale aeroportuale attraverso l’utilizzo della </a:t>
            </a:r>
            <a:r>
              <a:rPr lang="it-IT" b="1" dirty="0">
                <a:solidFill>
                  <a:schemeClr val="accent2">
                    <a:lumMod val="50000"/>
                  </a:schemeClr>
                </a:solidFill>
              </a:rPr>
              <a:t>programmazione lineare</a:t>
            </a:r>
          </a:p>
        </p:txBody>
      </p:sp>
      <p:sp>
        <p:nvSpPr>
          <p:cNvPr id="9" name="Ovale 8">
            <a:extLst>
              <a:ext uri="{FF2B5EF4-FFF2-40B4-BE49-F238E27FC236}">
                <a16:creationId xmlns:a16="http://schemas.microsoft.com/office/drawing/2014/main" id="{501FD65A-DAC9-A74D-BED5-7507013279BA}"/>
              </a:ext>
            </a:extLst>
          </p:cNvPr>
          <p:cNvSpPr/>
          <p:nvPr/>
        </p:nvSpPr>
        <p:spPr>
          <a:xfrm>
            <a:off x="6979920" y="670560"/>
            <a:ext cx="3759200" cy="2235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2">
                    <a:lumMod val="50000"/>
                  </a:schemeClr>
                </a:solidFill>
              </a:rPr>
              <a:t> Utilizzo di Alberi Decisionali per una statistica sui voli più acquistati e rilevati con algoritmo </a:t>
            </a:r>
            <a:r>
              <a:rPr lang="it-IT" b="1" dirty="0">
                <a:solidFill>
                  <a:schemeClr val="accent2">
                    <a:lumMod val="50000"/>
                  </a:schemeClr>
                </a:solidFill>
              </a:rPr>
              <a:t>CHAID</a:t>
            </a:r>
          </a:p>
          <a:p>
            <a:pPr algn="ctr"/>
            <a:endParaRPr lang="it-IT" dirty="0"/>
          </a:p>
        </p:txBody>
      </p:sp>
      <p:cxnSp>
        <p:nvCxnSpPr>
          <p:cNvPr id="11" name="Connettore 2 10">
            <a:extLst>
              <a:ext uri="{FF2B5EF4-FFF2-40B4-BE49-F238E27FC236}">
                <a16:creationId xmlns:a16="http://schemas.microsoft.com/office/drawing/2014/main" id="{6E5B7773-0CFF-91A1-1C9A-32F20A4D12C7}"/>
              </a:ext>
            </a:extLst>
          </p:cNvPr>
          <p:cNvCxnSpPr>
            <a:cxnSpLocks/>
          </p:cNvCxnSpPr>
          <p:nvPr/>
        </p:nvCxnSpPr>
        <p:spPr>
          <a:xfrm flipH="1" flipV="1">
            <a:off x="4064000" y="2824480"/>
            <a:ext cx="243840" cy="241061"/>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A5D284E6-9A59-852C-235B-F7F7FB302C49}"/>
              </a:ext>
            </a:extLst>
          </p:cNvPr>
          <p:cNvCxnSpPr>
            <a:cxnSpLocks/>
          </p:cNvCxnSpPr>
          <p:nvPr/>
        </p:nvCxnSpPr>
        <p:spPr>
          <a:xfrm flipV="1">
            <a:off x="7518400" y="2824480"/>
            <a:ext cx="264160" cy="241061"/>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ttore 2 14">
            <a:extLst>
              <a:ext uri="{FF2B5EF4-FFF2-40B4-BE49-F238E27FC236}">
                <a16:creationId xmlns:a16="http://schemas.microsoft.com/office/drawing/2014/main" id="{8DB9E5D8-D294-FAC1-839A-DE474D4BB683}"/>
              </a:ext>
            </a:extLst>
          </p:cNvPr>
          <p:cNvCxnSpPr>
            <a:cxnSpLocks/>
          </p:cNvCxnSpPr>
          <p:nvPr/>
        </p:nvCxnSpPr>
        <p:spPr>
          <a:xfrm flipH="1">
            <a:off x="4064000" y="3626642"/>
            <a:ext cx="365760" cy="260709"/>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B56A849F-970F-E0D6-54F6-EEEDE651D287}"/>
              </a:ext>
            </a:extLst>
          </p:cNvPr>
          <p:cNvCxnSpPr>
            <a:cxnSpLocks/>
          </p:cNvCxnSpPr>
          <p:nvPr/>
        </p:nvCxnSpPr>
        <p:spPr>
          <a:xfrm>
            <a:off x="7686040" y="3699009"/>
            <a:ext cx="193040" cy="28333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asellaDiTesto 23">
            <a:extLst>
              <a:ext uri="{FF2B5EF4-FFF2-40B4-BE49-F238E27FC236}">
                <a16:creationId xmlns:a16="http://schemas.microsoft.com/office/drawing/2014/main" id="{79DD1EA1-946C-8ED3-A4D4-1DA48E141A93}"/>
              </a:ext>
            </a:extLst>
          </p:cNvPr>
          <p:cNvSpPr txBox="1"/>
          <p:nvPr/>
        </p:nvSpPr>
        <p:spPr>
          <a:xfrm>
            <a:off x="3834898" y="5583942"/>
            <a:ext cx="4522203" cy="1200329"/>
          </a:xfrm>
          <a:prstGeom prst="rect">
            <a:avLst/>
          </a:prstGeom>
          <a:noFill/>
        </p:spPr>
        <p:txBody>
          <a:bodyPr wrap="square">
            <a:spAutoFit/>
          </a:bodyPr>
          <a:lstStyle/>
          <a:p>
            <a:pPr marL="285750" indent="-285750" algn="ctr">
              <a:buFont typeface="Arial" panose="020B0604020202020204" pitchFamily="34" charset="0"/>
              <a:buChar char="•"/>
            </a:pPr>
            <a:r>
              <a:rPr lang="it-IT" u="sng" dirty="0">
                <a:ln w="0"/>
                <a:solidFill>
                  <a:schemeClr val="accent2">
                    <a:lumMod val="50000"/>
                  </a:schemeClr>
                </a:solidFill>
                <a:effectLst>
                  <a:outerShdw blurRad="38100" dist="25400" dir="5400000" algn="ctr" rotWithShape="0">
                    <a:srgbClr val="6E747A">
                      <a:alpha val="43000"/>
                    </a:srgbClr>
                  </a:outerShdw>
                </a:effectLst>
              </a:rPr>
              <a:t>Carmine Palo</a:t>
            </a:r>
          </a:p>
          <a:p>
            <a:pPr marL="285750" indent="-285750" algn="ctr">
              <a:buFont typeface="Arial" panose="020B0604020202020204" pitchFamily="34" charset="0"/>
              <a:buChar char="•"/>
            </a:pPr>
            <a:r>
              <a:rPr lang="it-IT" u="sng" dirty="0" err="1">
                <a:ln w="0"/>
                <a:solidFill>
                  <a:schemeClr val="accent2">
                    <a:lumMod val="50000"/>
                  </a:schemeClr>
                </a:solidFill>
                <a:effectLst>
                  <a:outerShdw blurRad="38100" dist="25400" dir="5400000" algn="ctr" rotWithShape="0">
                    <a:srgbClr val="6E747A">
                      <a:alpha val="43000"/>
                    </a:srgbClr>
                  </a:outerShdw>
                </a:effectLst>
              </a:rPr>
              <a:t>Halyna</a:t>
            </a:r>
            <a:r>
              <a:rPr lang="it-IT" u="sng" dirty="0">
                <a:ln w="0"/>
                <a:solidFill>
                  <a:schemeClr val="accent2">
                    <a:lumMod val="50000"/>
                  </a:schemeClr>
                </a:solidFill>
                <a:effectLst>
                  <a:outerShdw blurRad="38100" dist="25400" dir="5400000" algn="ctr" rotWithShape="0">
                    <a:srgbClr val="6E747A">
                      <a:alpha val="43000"/>
                    </a:srgbClr>
                  </a:outerShdw>
                </a:effectLst>
              </a:rPr>
              <a:t> </a:t>
            </a:r>
            <a:r>
              <a:rPr lang="it-IT" u="sng" dirty="0" err="1">
                <a:ln w="0"/>
                <a:solidFill>
                  <a:schemeClr val="accent2">
                    <a:lumMod val="50000"/>
                  </a:schemeClr>
                </a:solidFill>
                <a:effectLst>
                  <a:outerShdw blurRad="38100" dist="25400" dir="5400000" algn="ctr" rotWithShape="0">
                    <a:srgbClr val="6E747A">
                      <a:alpha val="43000"/>
                    </a:srgbClr>
                  </a:outerShdw>
                </a:effectLst>
              </a:rPr>
              <a:t>Zamorska</a:t>
            </a:r>
            <a:endParaRPr lang="it-IT" u="sng" dirty="0">
              <a:ln w="0"/>
              <a:solidFill>
                <a:schemeClr val="accent2">
                  <a:lumMod val="50000"/>
                </a:schemeClr>
              </a:solidFill>
              <a:effectLst>
                <a:outerShdw blurRad="38100" dist="25400" dir="5400000" algn="ctr" rotWithShape="0">
                  <a:srgbClr val="6E747A">
                    <a:alpha val="43000"/>
                  </a:srgbClr>
                </a:outerShdw>
              </a:effectLst>
            </a:endParaRPr>
          </a:p>
          <a:p>
            <a:pPr marL="285750" indent="-285750" algn="ctr">
              <a:buFont typeface="Arial" panose="020B0604020202020204" pitchFamily="34" charset="0"/>
              <a:buChar char="•"/>
            </a:pPr>
            <a:r>
              <a:rPr lang="it-IT" u="sng" dirty="0">
                <a:ln w="0"/>
                <a:solidFill>
                  <a:schemeClr val="accent2">
                    <a:lumMod val="50000"/>
                  </a:schemeClr>
                </a:solidFill>
                <a:effectLst>
                  <a:outerShdw blurRad="38100" dist="25400" dir="5400000" algn="ctr" rotWithShape="0">
                    <a:srgbClr val="6E747A">
                      <a:alpha val="43000"/>
                    </a:srgbClr>
                  </a:outerShdw>
                </a:effectLst>
              </a:rPr>
              <a:t>Marika Diletta Alison Della Peruta</a:t>
            </a:r>
          </a:p>
          <a:p>
            <a:pPr marL="285750" indent="-285750" algn="ctr">
              <a:buFont typeface="Arial" panose="020B0604020202020204" pitchFamily="34" charset="0"/>
              <a:buChar char="•"/>
            </a:pPr>
            <a:r>
              <a:rPr lang="it-IT" u="sng" dirty="0">
                <a:ln w="0"/>
                <a:solidFill>
                  <a:schemeClr val="accent2">
                    <a:lumMod val="50000"/>
                  </a:schemeClr>
                </a:solidFill>
                <a:effectLst>
                  <a:outerShdw blurRad="38100" dist="25400" dir="5400000" algn="ctr" rotWithShape="0">
                    <a:srgbClr val="6E747A">
                      <a:alpha val="43000"/>
                    </a:srgbClr>
                  </a:outerShdw>
                </a:effectLst>
              </a:rPr>
              <a:t>Marialuisa Di Siero</a:t>
            </a:r>
          </a:p>
        </p:txBody>
      </p:sp>
    </p:spTree>
    <p:extLst>
      <p:ext uri="{BB962C8B-B14F-4D97-AF65-F5344CB8AC3E}">
        <p14:creationId xmlns:p14="http://schemas.microsoft.com/office/powerpoint/2010/main" val="102654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it-IT"/>
              <a:t>20XX</a:t>
            </a:r>
            <a:endParaRPr lang="it-IT" dirty="0"/>
          </a:p>
        </p:txBody>
      </p:sp>
      <p:sp>
        <p:nvSpPr>
          <p:cNvPr id="5" name="Segnaposto piè di pagina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rtlCol="0"/>
          <a:lstStyle/>
          <a:p>
            <a:pPr rtl="0"/>
            <a:r>
              <a:rPr lang="it-IT"/>
              <a:t>Presentazione</a:t>
            </a:r>
            <a:endParaRPr lang="it-IT" dirty="0"/>
          </a:p>
        </p:txBody>
      </p:sp>
      <p:sp>
        <p:nvSpPr>
          <p:cNvPr id="6" name="Segnaposto numero diapositiva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10</a:t>
            </a:fld>
            <a:endParaRPr lang="it-IT" dirty="0"/>
          </a:p>
        </p:txBody>
      </p:sp>
      <p:sp>
        <p:nvSpPr>
          <p:cNvPr id="3" name="CasellaDiTesto 2">
            <a:extLst>
              <a:ext uri="{FF2B5EF4-FFF2-40B4-BE49-F238E27FC236}">
                <a16:creationId xmlns:a16="http://schemas.microsoft.com/office/drawing/2014/main" id="{0C5E336E-16B2-16EC-D856-A04D8C425605}"/>
              </a:ext>
            </a:extLst>
          </p:cNvPr>
          <p:cNvSpPr txBox="1"/>
          <p:nvPr/>
        </p:nvSpPr>
        <p:spPr>
          <a:xfrm>
            <a:off x="0" y="0"/>
            <a:ext cx="9790922" cy="954107"/>
          </a:xfrm>
          <a:prstGeom prst="rect">
            <a:avLst/>
          </a:prstGeom>
          <a:noFill/>
        </p:spPr>
        <p:txBody>
          <a:bodyPr wrap="square" rtlCol="0">
            <a:spAutoFit/>
          </a:bodyPr>
          <a:lstStyle/>
          <a:p>
            <a:r>
              <a:rPr lang="it-IT" sz="2800" dirty="0"/>
              <a:t>FASE 2 (Seconda parte)</a:t>
            </a:r>
          </a:p>
          <a:p>
            <a:r>
              <a:rPr lang="it-IT" sz="2800" dirty="0">
                <a:solidFill>
                  <a:srgbClr val="C00000"/>
                </a:solidFill>
              </a:rPr>
              <a:t>Costruzione e potatura dell’albero decisionale</a:t>
            </a:r>
          </a:p>
        </p:txBody>
      </p:sp>
      <p:pic>
        <p:nvPicPr>
          <p:cNvPr id="8" name="Immagine 7" descr="Immagine che contiene testo&#10;&#10;Descrizione generata automaticamente">
            <a:extLst>
              <a:ext uri="{FF2B5EF4-FFF2-40B4-BE49-F238E27FC236}">
                <a16:creationId xmlns:a16="http://schemas.microsoft.com/office/drawing/2014/main" id="{98599241-EF4F-9A22-90FA-B3C2E424CA25}"/>
              </a:ext>
            </a:extLst>
          </p:cNvPr>
          <p:cNvPicPr>
            <a:picLocks noChangeAspect="1"/>
          </p:cNvPicPr>
          <p:nvPr/>
        </p:nvPicPr>
        <p:blipFill>
          <a:blip r:embed="rId3"/>
          <a:stretch>
            <a:fillRect/>
          </a:stretch>
        </p:blipFill>
        <p:spPr>
          <a:xfrm>
            <a:off x="-1" y="986162"/>
            <a:ext cx="8528180" cy="3893748"/>
          </a:xfrm>
          <a:prstGeom prst="rect">
            <a:avLst/>
          </a:prstGeom>
        </p:spPr>
      </p:pic>
      <p:sp>
        <p:nvSpPr>
          <p:cNvPr id="9" name="CasellaDiTesto 8">
            <a:extLst>
              <a:ext uri="{FF2B5EF4-FFF2-40B4-BE49-F238E27FC236}">
                <a16:creationId xmlns:a16="http://schemas.microsoft.com/office/drawing/2014/main" id="{1F820905-FA80-5D4B-50EF-9AA37E3E44EB}"/>
              </a:ext>
            </a:extLst>
          </p:cNvPr>
          <p:cNvSpPr txBox="1"/>
          <p:nvPr/>
        </p:nvSpPr>
        <p:spPr>
          <a:xfrm>
            <a:off x="9982200" y="247888"/>
            <a:ext cx="2062065" cy="646331"/>
          </a:xfrm>
          <a:prstGeom prst="rect">
            <a:avLst/>
          </a:prstGeom>
          <a:noFill/>
        </p:spPr>
        <p:txBody>
          <a:bodyPr wrap="square" rtlCol="0">
            <a:spAutoFit/>
          </a:bodyPr>
          <a:lstStyle/>
          <a:p>
            <a:r>
              <a:rPr lang="it-IT" dirty="0">
                <a:solidFill>
                  <a:srgbClr val="C00000"/>
                </a:solidFill>
              </a:rPr>
              <a:t>Classificazione sottotabelle</a:t>
            </a:r>
          </a:p>
        </p:txBody>
      </p:sp>
      <p:pic>
        <p:nvPicPr>
          <p:cNvPr id="12" name="Immagine 11" descr="Immagine che contiene testo&#10;&#10;Descrizione generata automaticamente">
            <a:extLst>
              <a:ext uri="{FF2B5EF4-FFF2-40B4-BE49-F238E27FC236}">
                <a16:creationId xmlns:a16="http://schemas.microsoft.com/office/drawing/2014/main" id="{5F47FD96-7132-4C23-401B-46F550F2D9A6}"/>
              </a:ext>
            </a:extLst>
          </p:cNvPr>
          <p:cNvPicPr>
            <a:picLocks noChangeAspect="1"/>
          </p:cNvPicPr>
          <p:nvPr/>
        </p:nvPicPr>
        <p:blipFill>
          <a:blip r:embed="rId4"/>
          <a:stretch>
            <a:fillRect/>
          </a:stretch>
        </p:blipFill>
        <p:spPr>
          <a:xfrm>
            <a:off x="0" y="4879910"/>
            <a:ext cx="8541144" cy="1978090"/>
          </a:xfrm>
          <a:prstGeom prst="rect">
            <a:avLst/>
          </a:prstGeom>
        </p:spPr>
      </p:pic>
      <p:sp>
        <p:nvSpPr>
          <p:cNvPr id="13" name="CasellaDiTesto 12">
            <a:extLst>
              <a:ext uri="{FF2B5EF4-FFF2-40B4-BE49-F238E27FC236}">
                <a16:creationId xmlns:a16="http://schemas.microsoft.com/office/drawing/2014/main" id="{96DE7785-00C6-FA82-03EC-00411D409730}"/>
              </a:ext>
            </a:extLst>
          </p:cNvPr>
          <p:cNvSpPr txBox="1"/>
          <p:nvPr/>
        </p:nvSpPr>
        <p:spPr>
          <a:xfrm>
            <a:off x="9367934" y="1964867"/>
            <a:ext cx="2174033" cy="369332"/>
          </a:xfrm>
          <a:prstGeom prst="rect">
            <a:avLst/>
          </a:prstGeom>
          <a:noFill/>
        </p:spPr>
        <p:txBody>
          <a:bodyPr wrap="square" rtlCol="0">
            <a:spAutoFit/>
          </a:bodyPr>
          <a:lstStyle/>
          <a:p>
            <a:r>
              <a:rPr lang="it-IT" dirty="0">
                <a:solidFill>
                  <a:srgbClr val="C00000"/>
                </a:solidFill>
              </a:rPr>
              <a:t>Tabella terminale</a:t>
            </a:r>
          </a:p>
        </p:txBody>
      </p:sp>
      <p:sp>
        <p:nvSpPr>
          <p:cNvPr id="14" name="CasellaDiTesto 13">
            <a:extLst>
              <a:ext uri="{FF2B5EF4-FFF2-40B4-BE49-F238E27FC236}">
                <a16:creationId xmlns:a16="http://schemas.microsoft.com/office/drawing/2014/main" id="{003D2DE8-69B0-A48C-B423-A37A5D793089}"/>
              </a:ext>
            </a:extLst>
          </p:cNvPr>
          <p:cNvSpPr txBox="1"/>
          <p:nvPr/>
        </p:nvSpPr>
        <p:spPr>
          <a:xfrm>
            <a:off x="9473681" y="2933036"/>
            <a:ext cx="2174033" cy="369332"/>
          </a:xfrm>
          <a:prstGeom prst="rect">
            <a:avLst/>
          </a:prstGeom>
          <a:noFill/>
        </p:spPr>
        <p:txBody>
          <a:bodyPr wrap="square" rtlCol="0">
            <a:spAutoFit/>
          </a:bodyPr>
          <a:lstStyle/>
          <a:p>
            <a:r>
              <a:rPr lang="it-IT" dirty="0">
                <a:solidFill>
                  <a:srgbClr val="C00000"/>
                </a:solidFill>
              </a:rPr>
              <a:t>Tabella scartata</a:t>
            </a:r>
          </a:p>
        </p:txBody>
      </p:sp>
      <p:sp>
        <p:nvSpPr>
          <p:cNvPr id="15" name="CasellaDiTesto 14">
            <a:extLst>
              <a:ext uri="{FF2B5EF4-FFF2-40B4-BE49-F238E27FC236}">
                <a16:creationId xmlns:a16="http://schemas.microsoft.com/office/drawing/2014/main" id="{AFD96AB7-930E-F801-3F9B-7CE43DEBEA81}"/>
              </a:ext>
            </a:extLst>
          </p:cNvPr>
          <p:cNvSpPr txBox="1"/>
          <p:nvPr/>
        </p:nvSpPr>
        <p:spPr>
          <a:xfrm>
            <a:off x="9473681" y="5160924"/>
            <a:ext cx="2174033" cy="1200329"/>
          </a:xfrm>
          <a:prstGeom prst="rect">
            <a:avLst/>
          </a:prstGeom>
          <a:noFill/>
        </p:spPr>
        <p:txBody>
          <a:bodyPr wrap="square" rtlCol="0">
            <a:spAutoFit/>
          </a:bodyPr>
          <a:lstStyle/>
          <a:p>
            <a:r>
              <a:rPr lang="it-IT" dirty="0">
                <a:solidFill>
                  <a:srgbClr val="C00000"/>
                </a:solidFill>
              </a:rPr>
              <a:t>Richiamo della funzione che calcola i guadagni necessario</a:t>
            </a:r>
          </a:p>
        </p:txBody>
      </p:sp>
      <p:cxnSp>
        <p:nvCxnSpPr>
          <p:cNvPr id="17" name="Connettore 2 16">
            <a:extLst>
              <a:ext uri="{FF2B5EF4-FFF2-40B4-BE49-F238E27FC236}">
                <a16:creationId xmlns:a16="http://schemas.microsoft.com/office/drawing/2014/main" id="{DEA0824E-1F18-979A-C3B2-ED2714B1210A}"/>
              </a:ext>
            </a:extLst>
          </p:cNvPr>
          <p:cNvCxnSpPr/>
          <p:nvPr/>
        </p:nvCxnSpPr>
        <p:spPr>
          <a:xfrm flipH="1">
            <a:off x="6606073" y="2146041"/>
            <a:ext cx="2631233" cy="373224"/>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8" name="Connettore 2 17">
            <a:extLst>
              <a:ext uri="{FF2B5EF4-FFF2-40B4-BE49-F238E27FC236}">
                <a16:creationId xmlns:a16="http://schemas.microsoft.com/office/drawing/2014/main" id="{6B6D8303-8FA5-AD96-5405-2D19AD59AB48}"/>
              </a:ext>
            </a:extLst>
          </p:cNvPr>
          <p:cNvCxnSpPr>
            <a:cxnSpLocks/>
          </p:cNvCxnSpPr>
          <p:nvPr/>
        </p:nvCxnSpPr>
        <p:spPr>
          <a:xfrm flipH="1">
            <a:off x="4002833" y="3166307"/>
            <a:ext cx="5223587" cy="130305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Connettore 2 19">
            <a:extLst>
              <a:ext uri="{FF2B5EF4-FFF2-40B4-BE49-F238E27FC236}">
                <a16:creationId xmlns:a16="http://schemas.microsoft.com/office/drawing/2014/main" id="{3CCC9A61-F0CD-48C0-E6A1-F17A11AD0491}"/>
              </a:ext>
            </a:extLst>
          </p:cNvPr>
          <p:cNvCxnSpPr>
            <a:cxnSpLocks/>
          </p:cNvCxnSpPr>
          <p:nvPr/>
        </p:nvCxnSpPr>
        <p:spPr>
          <a:xfrm flipH="1" flipV="1">
            <a:off x="3581400" y="5431518"/>
            <a:ext cx="5786534" cy="140507"/>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5266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07D6E206-5B8F-47D2-550A-C7A53F27F40C}"/>
              </a:ext>
            </a:extLst>
          </p:cNvPr>
          <p:cNvPicPr>
            <a:picLocks noChangeAspect="1"/>
          </p:cNvPicPr>
          <p:nvPr/>
        </p:nvPicPr>
        <p:blipFill>
          <a:blip r:embed="rId3"/>
          <a:stretch>
            <a:fillRect/>
          </a:stretch>
        </p:blipFill>
        <p:spPr>
          <a:xfrm>
            <a:off x="40117" y="1045234"/>
            <a:ext cx="9076207" cy="5799323"/>
          </a:xfrm>
          <a:prstGeom prst="rect">
            <a:avLst/>
          </a:prstGeom>
        </p:spPr>
      </p:pic>
      <p:sp>
        <p:nvSpPr>
          <p:cNvPr id="15" name="Segnaposto testo 13">
            <a:extLst>
              <a:ext uri="{FF2B5EF4-FFF2-40B4-BE49-F238E27FC236}">
                <a16:creationId xmlns:a16="http://schemas.microsoft.com/office/drawing/2014/main" id="{0A353042-B45A-2F6F-AF48-E9B920C42957}"/>
              </a:ext>
            </a:extLst>
          </p:cNvPr>
          <p:cNvSpPr txBox="1">
            <a:spLocks/>
          </p:cNvSpPr>
          <p:nvPr/>
        </p:nvSpPr>
        <p:spPr>
          <a:xfrm>
            <a:off x="6074654" y="4821507"/>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16" name="Segnaposto testo 13">
            <a:extLst>
              <a:ext uri="{FF2B5EF4-FFF2-40B4-BE49-F238E27FC236}">
                <a16:creationId xmlns:a16="http://schemas.microsoft.com/office/drawing/2014/main" id="{169CB63B-32CF-1FED-72E7-CD334C3C0925}"/>
              </a:ext>
            </a:extLst>
          </p:cNvPr>
          <p:cNvSpPr txBox="1">
            <a:spLocks/>
          </p:cNvSpPr>
          <p:nvPr/>
        </p:nvSpPr>
        <p:spPr>
          <a:xfrm>
            <a:off x="6227054" y="4973907"/>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17" name="Segnaposto testo 11">
            <a:extLst>
              <a:ext uri="{FF2B5EF4-FFF2-40B4-BE49-F238E27FC236}">
                <a16:creationId xmlns:a16="http://schemas.microsoft.com/office/drawing/2014/main" id="{29A89D73-E16E-07AF-623D-2DDFB950F2F1}"/>
              </a:ext>
            </a:extLst>
          </p:cNvPr>
          <p:cNvSpPr txBox="1">
            <a:spLocks/>
          </p:cNvSpPr>
          <p:nvPr/>
        </p:nvSpPr>
        <p:spPr>
          <a:xfrm>
            <a:off x="6074228" y="515093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18" name="Segnaposto testo 11">
            <a:extLst>
              <a:ext uri="{FF2B5EF4-FFF2-40B4-BE49-F238E27FC236}">
                <a16:creationId xmlns:a16="http://schemas.microsoft.com/office/drawing/2014/main" id="{AF35A9E2-9F93-92BD-5692-78DA95DD8BAE}"/>
              </a:ext>
            </a:extLst>
          </p:cNvPr>
          <p:cNvSpPr txBox="1">
            <a:spLocks/>
          </p:cNvSpPr>
          <p:nvPr/>
        </p:nvSpPr>
        <p:spPr>
          <a:xfrm>
            <a:off x="6226628" y="530333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19" name="Segnaposto testo 11">
            <a:extLst>
              <a:ext uri="{FF2B5EF4-FFF2-40B4-BE49-F238E27FC236}">
                <a16:creationId xmlns:a16="http://schemas.microsoft.com/office/drawing/2014/main" id="{7E46062E-58F1-A25A-1495-71C6B3D829A4}"/>
              </a:ext>
            </a:extLst>
          </p:cNvPr>
          <p:cNvSpPr txBox="1">
            <a:spLocks/>
          </p:cNvSpPr>
          <p:nvPr/>
        </p:nvSpPr>
        <p:spPr>
          <a:xfrm>
            <a:off x="6379028" y="6517419"/>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0" name="Segnaposto testo 11">
            <a:extLst>
              <a:ext uri="{FF2B5EF4-FFF2-40B4-BE49-F238E27FC236}">
                <a16:creationId xmlns:a16="http://schemas.microsoft.com/office/drawing/2014/main" id="{ACB46A1C-0AC3-FBDD-D06C-BFF74AB401E6}"/>
              </a:ext>
            </a:extLst>
          </p:cNvPr>
          <p:cNvSpPr txBox="1">
            <a:spLocks/>
          </p:cNvSpPr>
          <p:nvPr/>
        </p:nvSpPr>
        <p:spPr>
          <a:xfrm>
            <a:off x="6531428" y="560813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33" name="CasellaDiTesto 32">
            <a:extLst>
              <a:ext uri="{FF2B5EF4-FFF2-40B4-BE49-F238E27FC236}">
                <a16:creationId xmlns:a16="http://schemas.microsoft.com/office/drawing/2014/main" id="{8563082F-35B9-ABA6-6C07-31223FFDB78C}"/>
              </a:ext>
            </a:extLst>
          </p:cNvPr>
          <p:cNvSpPr txBox="1"/>
          <p:nvPr/>
        </p:nvSpPr>
        <p:spPr>
          <a:xfrm>
            <a:off x="0" y="0"/>
            <a:ext cx="9790922" cy="954107"/>
          </a:xfrm>
          <a:prstGeom prst="rect">
            <a:avLst/>
          </a:prstGeom>
          <a:noFill/>
        </p:spPr>
        <p:txBody>
          <a:bodyPr wrap="square" rtlCol="0">
            <a:spAutoFit/>
          </a:bodyPr>
          <a:lstStyle/>
          <a:p>
            <a:r>
              <a:rPr lang="it-IT" sz="2800" dirty="0"/>
              <a:t>FASE 3 </a:t>
            </a:r>
          </a:p>
          <a:p>
            <a:r>
              <a:rPr lang="it-IT" sz="2800" dirty="0">
                <a:solidFill>
                  <a:srgbClr val="C00000"/>
                </a:solidFill>
              </a:rPr>
              <a:t>Ottimizzazione discreta</a:t>
            </a:r>
          </a:p>
        </p:txBody>
      </p:sp>
      <p:cxnSp>
        <p:nvCxnSpPr>
          <p:cNvPr id="39" name="Connettore 2 38">
            <a:extLst>
              <a:ext uri="{FF2B5EF4-FFF2-40B4-BE49-F238E27FC236}">
                <a16:creationId xmlns:a16="http://schemas.microsoft.com/office/drawing/2014/main" id="{B34B9D9B-6BD2-3D96-CF66-45F924FE7235}"/>
              </a:ext>
            </a:extLst>
          </p:cNvPr>
          <p:cNvCxnSpPr/>
          <p:nvPr/>
        </p:nvCxnSpPr>
        <p:spPr>
          <a:xfrm flipH="1" flipV="1">
            <a:off x="4814596" y="1838131"/>
            <a:ext cx="4833257" cy="24259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40" name="CasellaDiTesto 39">
            <a:extLst>
              <a:ext uri="{FF2B5EF4-FFF2-40B4-BE49-F238E27FC236}">
                <a16:creationId xmlns:a16="http://schemas.microsoft.com/office/drawing/2014/main" id="{2A7A3A43-C990-5C64-E14C-F97DAC067A2B}"/>
              </a:ext>
            </a:extLst>
          </p:cNvPr>
          <p:cNvSpPr txBox="1"/>
          <p:nvPr/>
        </p:nvSpPr>
        <p:spPr>
          <a:xfrm>
            <a:off x="9899779" y="1589484"/>
            <a:ext cx="1758819" cy="1200329"/>
          </a:xfrm>
          <a:prstGeom prst="rect">
            <a:avLst/>
          </a:prstGeom>
          <a:noFill/>
        </p:spPr>
        <p:txBody>
          <a:bodyPr wrap="square" rtlCol="0">
            <a:spAutoFit/>
          </a:bodyPr>
          <a:lstStyle/>
          <a:p>
            <a:r>
              <a:rPr lang="it-IT" dirty="0">
                <a:solidFill>
                  <a:srgbClr val="C00000"/>
                </a:solidFill>
              </a:rPr>
              <a:t>Caso dataframe finale con una sola riga</a:t>
            </a:r>
          </a:p>
        </p:txBody>
      </p:sp>
      <p:sp>
        <p:nvSpPr>
          <p:cNvPr id="41" name="CasellaDiTesto 40">
            <a:extLst>
              <a:ext uri="{FF2B5EF4-FFF2-40B4-BE49-F238E27FC236}">
                <a16:creationId xmlns:a16="http://schemas.microsoft.com/office/drawing/2014/main" id="{71205BE0-2CE4-8FCC-503D-61A4DD436F78}"/>
              </a:ext>
            </a:extLst>
          </p:cNvPr>
          <p:cNvSpPr txBox="1"/>
          <p:nvPr/>
        </p:nvSpPr>
        <p:spPr>
          <a:xfrm>
            <a:off x="9899779" y="3328190"/>
            <a:ext cx="1758819" cy="646331"/>
          </a:xfrm>
          <a:prstGeom prst="rect">
            <a:avLst/>
          </a:prstGeom>
          <a:noFill/>
        </p:spPr>
        <p:txBody>
          <a:bodyPr wrap="square" rtlCol="0">
            <a:spAutoFit/>
          </a:bodyPr>
          <a:lstStyle/>
          <a:p>
            <a:r>
              <a:rPr lang="it-IT" dirty="0">
                <a:solidFill>
                  <a:srgbClr val="C00000"/>
                </a:solidFill>
              </a:rPr>
              <a:t>Funzione obiettivo</a:t>
            </a:r>
          </a:p>
        </p:txBody>
      </p:sp>
      <p:cxnSp>
        <p:nvCxnSpPr>
          <p:cNvPr id="42" name="Connettore 2 41">
            <a:extLst>
              <a:ext uri="{FF2B5EF4-FFF2-40B4-BE49-F238E27FC236}">
                <a16:creationId xmlns:a16="http://schemas.microsoft.com/office/drawing/2014/main" id="{C97F88D9-ADAB-D63A-E1F5-1A87795E3186}"/>
              </a:ext>
            </a:extLst>
          </p:cNvPr>
          <p:cNvCxnSpPr>
            <a:cxnSpLocks/>
          </p:cNvCxnSpPr>
          <p:nvPr/>
        </p:nvCxnSpPr>
        <p:spPr>
          <a:xfrm flipH="1">
            <a:off x="4189445" y="3631585"/>
            <a:ext cx="5539273" cy="542454"/>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46" name="CasellaDiTesto 45">
            <a:extLst>
              <a:ext uri="{FF2B5EF4-FFF2-40B4-BE49-F238E27FC236}">
                <a16:creationId xmlns:a16="http://schemas.microsoft.com/office/drawing/2014/main" id="{55BC20D4-5B08-26EF-5D5A-E5F40E843BE0}"/>
              </a:ext>
            </a:extLst>
          </p:cNvPr>
          <p:cNvSpPr txBox="1"/>
          <p:nvPr/>
        </p:nvSpPr>
        <p:spPr>
          <a:xfrm>
            <a:off x="9899779" y="4512899"/>
            <a:ext cx="1758819" cy="1200329"/>
          </a:xfrm>
          <a:prstGeom prst="rect">
            <a:avLst/>
          </a:prstGeom>
          <a:noFill/>
        </p:spPr>
        <p:txBody>
          <a:bodyPr wrap="square" rtlCol="0">
            <a:spAutoFit/>
          </a:bodyPr>
          <a:lstStyle/>
          <a:p>
            <a:r>
              <a:rPr lang="it-IT" dirty="0">
                <a:solidFill>
                  <a:srgbClr val="C00000"/>
                </a:solidFill>
              </a:rPr>
              <a:t>Sorting in base ai valori della funzione obiettivo</a:t>
            </a:r>
          </a:p>
        </p:txBody>
      </p:sp>
      <p:cxnSp>
        <p:nvCxnSpPr>
          <p:cNvPr id="47" name="Connettore 2 46">
            <a:extLst>
              <a:ext uri="{FF2B5EF4-FFF2-40B4-BE49-F238E27FC236}">
                <a16:creationId xmlns:a16="http://schemas.microsoft.com/office/drawing/2014/main" id="{63E871A2-7B6F-329F-C328-9339A269A52C}"/>
              </a:ext>
            </a:extLst>
          </p:cNvPr>
          <p:cNvCxnSpPr>
            <a:cxnSpLocks/>
          </p:cNvCxnSpPr>
          <p:nvPr/>
        </p:nvCxnSpPr>
        <p:spPr>
          <a:xfrm flipH="1">
            <a:off x="3304379" y="5100330"/>
            <a:ext cx="6248157" cy="507801"/>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50" name="CasellaDiTesto 49">
            <a:extLst>
              <a:ext uri="{FF2B5EF4-FFF2-40B4-BE49-F238E27FC236}">
                <a16:creationId xmlns:a16="http://schemas.microsoft.com/office/drawing/2014/main" id="{C008916C-C09E-3B74-81BA-FC64F28B686A}"/>
              </a:ext>
            </a:extLst>
          </p:cNvPr>
          <p:cNvSpPr txBox="1"/>
          <p:nvPr/>
        </p:nvSpPr>
        <p:spPr>
          <a:xfrm>
            <a:off x="9899779" y="6056960"/>
            <a:ext cx="1758819" cy="369332"/>
          </a:xfrm>
          <a:prstGeom prst="rect">
            <a:avLst/>
          </a:prstGeom>
          <a:noFill/>
        </p:spPr>
        <p:txBody>
          <a:bodyPr wrap="square" rtlCol="0">
            <a:spAutoFit/>
          </a:bodyPr>
          <a:lstStyle/>
          <a:p>
            <a:r>
              <a:rPr lang="it-IT" dirty="0">
                <a:solidFill>
                  <a:srgbClr val="C00000"/>
                </a:solidFill>
              </a:rPr>
              <a:t>Print finale</a:t>
            </a:r>
          </a:p>
        </p:txBody>
      </p:sp>
      <p:cxnSp>
        <p:nvCxnSpPr>
          <p:cNvPr id="51" name="Connettore 2 50">
            <a:extLst>
              <a:ext uri="{FF2B5EF4-FFF2-40B4-BE49-F238E27FC236}">
                <a16:creationId xmlns:a16="http://schemas.microsoft.com/office/drawing/2014/main" id="{4739A03E-BCC8-BFF1-2A4E-9850BD2C2DA2}"/>
              </a:ext>
            </a:extLst>
          </p:cNvPr>
          <p:cNvCxnSpPr>
            <a:cxnSpLocks/>
          </p:cNvCxnSpPr>
          <p:nvPr/>
        </p:nvCxnSpPr>
        <p:spPr>
          <a:xfrm flipH="1">
            <a:off x="7613780" y="6289875"/>
            <a:ext cx="2177141" cy="272835"/>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69393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8FD9E57-CBDA-534D-72DE-9F7DF9EEF9D0}"/>
              </a:ext>
            </a:extLst>
          </p:cNvPr>
          <p:cNvPicPr>
            <a:picLocks noChangeAspect="1"/>
          </p:cNvPicPr>
          <p:nvPr/>
        </p:nvPicPr>
        <p:blipFill>
          <a:blip r:embed="rId3"/>
          <a:stretch>
            <a:fillRect/>
          </a:stretch>
        </p:blipFill>
        <p:spPr>
          <a:xfrm>
            <a:off x="6191174" y="905523"/>
            <a:ext cx="2848437" cy="1131198"/>
          </a:xfrm>
          <a:prstGeom prst="rect">
            <a:avLst/>
          </a:prstGeom>
        </p:spPr>
      </p:pic>
      <p:pic>
        <p:nvPicPr>
          <p:cNvPr id="7" name="Immagine 6">
            <a:extLst>
              <a:ext uri="{FF2B5EF4-FFF2-40B4-BE49-F238E27FC236}">
                <a16:creationId xmlns:a16="http://schemas.microsoft.com/office/drawing/2014/main" id="{C30B406E-9929-3E2B-3776-D77C6AF1A278}"/>
              </a:ext>
            </a:extLst>
          </p:cNvPr>
          <p:cNvPicPr>
            <a:picLocks noChangeAspect="1"/>
          </p:cNvPicPr>
          <p:nvPr/>
        </p:nvPicPr>
        <p:blipFill>
          <a:blip r:embed="rId4"/>
          <a:stretch>
            <a:fillRect/>
          </a:stretch>
        </p:blipFill>
        <p:spPr>
          <a:xfrm>
            <a:off x="9227702" y="905523"/>
            <a:ext cx="2824609" cy="1131198"/>
          </a:xfrm>
          <a:prstGeom prst="rect">
            <a:avLst/>
          </a:prstGeom>
        </p:spPr>
      </p:pic>
      <p:pic>
        <p:nvPicPr>
          <p:cNvPr id="9" name="Immagine 8">
            <a:extLst>
              <a:ext uri="{FF2B5EF4-FFF2-40B4-BE49-F238E27FC236}">
                <a16:creationId xmlns:a16="http://schemas.microsoft.com/office/drawing/2014/main" id="{846BB0E7-C377-406C-DA21-0203B6F24E17}"/>
              </a:ext>
            </a:extLst>
          </p:cNvPr>
          <p:cNvPicPr>
            <a:picLocks noChangeAspect="1"/>
          </p:cNvPicPr>
          <p:nvPr/>
        </p:nvPicPr>
        <p:blipFill>
          <a:blip r:embed="rId5"/>
          <a:stretch>
            <a:fillRect/>
          </a:stretch>
        </p:blipFill>
        <p:spPr>
          <a:xfrm>
            <a:off x="7818783" y="2740740"/>
            <a:ext cx="2817838" cy="1131199"/>
          </a:xfrm>
          <a:prstGeom prst="rect">
            <a:avLst/>
          </a:prstGeom>
        </p:spPr>
      </p:pic>
      <p:pic>
        <p:nvPicPr>
          <p:cNvPr id="11" name="Immagine 10">
            <a:extLst>
              <a:ext uri="{FF2B5EF4-FFF2-40B4-BE49-F238E27FC236}">
                <a16:creationId xmlns:a16="http://schemas.microsoft.com/office/drawing/2014/main" id="{87D15D0B-339E-2470-0486-56F4D74DFA7D}"/>
              </a:ext>
            </a:extLst>
          </p:cNvPr>
          <p:cNvPicPr>
            <a:picLocks noChangeAspect="1"/>
          </p:cNvPicPr>
          <p:nvPr/>
        </p:nvPicPr>
        <p:blipFill>
          <a:blip r:embed="rId6"/>
          <a:stretch>
            <a:fillRect/>
          </a:stretch>
        </p:blipFill>
        <p:spPr>
          <a:xfrm>
            <a:off x="9258185" y="4588294"/>
            <a:ext cx="2756872" cy="1131198"/>
          </a:xfrm>
          <a:prstGeom prst="rect">
            <a:avLst/>
          </a:prstGeom>
        </p:spPr>
      </p:pic>
      <p:pic>
        <p:nvPicPr>
          <p:cNvPr id="13" name="Immagine 12">
            <a:extLst>
              <a:ext uri="{FF2B5EF4-FFF2-40B4-BE49-F238E27FC236}">
                <a16:creationId xmlns:a16="http://schemas.microsoft.com/office/drawing/2014/main" id="{97FFEFD3-CF1A-47F3-259F-F0ACA05A2CC4}"/>
              </a:ext>
            </a:extLst>
          </p:cNvPr>
          <p:cNvPicPr>
            <a:picLocks noChangeAspect="1"/>
          </p:cNvPicPr>
          <p:nvPr/>
        </p:nvPicPr>
        <p:blipFill>
          <a:blip r:embed="rId7"/>
          <a:stretch>
            <a:fillRect/>
          </a:stretch>
        </p:blipFill>
        <p:spPr>
          <a:xfrm>
            <a:off x="6252874" y="4582126"/>
            <a:ext cx="2848437" cy="1143534"/>
          </a:xfrm>
          <a:prstGeom prst="rect">
            <a:avLst/>
          </a:prstGeom>
        </p:spPr>
      </p:pic>
      <p:sp>
        <p:nvSpPr>
          <p:cNvPr id="15" name="CasellaDiTesto 14">
            <a:extLst>
              <a:ext uri="{FF2B5EF4-FFF2-40B4-BE49-F238E27FC236}">
                <a16:creationId xmlns:a16="http://schemas.microsoft.com/office/drawing/2014/main" id="{EDD35F3E-B954-1CF8-5FA6-B01FEA2DA2F0}"/>
              </a:ext>
            </a:extLst>
          </p:cNvPr>
          <p:cNvSpPr txBox="1"/>
          <p:nvPr/>
        </p:nvSpPr>
        <p:spPr>
          <a:xfrm>
            <a:off x="7635165" y="306776"/>
            <a:ext cx="5122506" cy="430887"/>
          </a:xfrm>
          <a:prstGeom prst="rect">
            <a:avLst/>
          </a:prstGeom>
          <a:noFill/>
        </p:spPr>
        <p:txBody>
          <a:bodyPr wrap="square" rtlCol="0">
            <a:spAutoFit/>
          </a:bodyPr>
          <a:lstStyle/>
          <a:p>
            <a:r>
              <a:rPr lang="it-IT" sz="2200" b="1" dirty="0">
                <a:solidFill>
                  <a:srgbClr val="C00000"/>
                </a:solidFill>
                <a:latin typeface="Times New Roman" panose="02020603050405020304" pitchFamily="18" charset="0"/>
                <a:cs typeface="Times New Roman" panose="02020603050405020304" pitchFamily="18" charset="0"/>
              </a:rPr>
              <a:t>Cosa viene richiesto all’utente?</a:t>
            </a:r>
          </a:p>
        </p:txBody>
      </p:sp>
      <p:sp>
        <p:nvSpPr>
          <p:cNvPr id="17" name="Rettangolo 16">
            <a:extLst>
              <a:ext uri="{FF2B5EF4-FFF2-40B4-BE49-F238E27FC236}">
                <a16:creationId xmlns:a16="http://schemas.microsoft.com/office/drawing/2014/main" id="{9794B37B-4713-0F24-E3CA-41492D47FEC7}"/>
              </a:ext>
            </a:extLst>
          </p:cNvPr>
          <p:cNvSpPr/>
          <p:nvPr/>
        </p:nvSpPr>
        <p:spPr>
          <a:xfrm>
            <a:off x="849677" y="1764387"/>
            <a:ext cx="5017350" cy="1094945"/>
          </a:xfrm>
          <a:prstGeom prst="rect">
            <a:avLst/>
          </a:prstGeom>
          <a:solidFill>
            <a:srgbClr val="F7F6F3"/>
          </a:solidFill>
          <a:ln>
            <a:solidFill>
              <a:srgbClr val="F7F6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A29DE7F2-E890-4744-88DD-A75F5E300513}"/>
              </a:ext>
            </a:extLst>
          </p:cNvPr>
          <p:cNvSpPr>
            <a:spLocks noGrp="1"/>
          </p:cNvSpPr>
          <p:nvPr>
            <p:ph type="ctrTitle"/>
          </p:nvPr>
        </p:nvSpPr>
        <p:spPr>
          <a:xfrm>
            <a:off x="0" y="0"/>
            <a:ext cx="3909527" cy="1715531"/>
          </a:xfrm>
        </p:spPr>
        <p:txBody>
          <a:bodyPr rtlCol="0"/>
          <a:lstStyle/>
          <a:p>
            <a:pPr rtl="0"/>
            <a:r>
              <a:rPr lang="it-IT" dirty="0">
                <a:solidFill>
                  <a:srgbClr val="C00000"/>
                </a:solidFill>
              </a:rPr>
              <a:t>Risultati</a:t>
            </a:r>
          </a:p>
        </p:txBody>
      </p:sp>
      <p:sp>
        <p:nvSpPr>
          <p:cNvPr id="16" name="CasellaDiTesto 15">
            <a:extLst>
              <a:ext uri="{FF2B5EF4-FFF2-40B4-BE49-F238E27FC236}">
                <a16:creationId xmlns:a16="http://schemas.microsoft.com/office/drawing/2014/main" id="{C9156A9F-AB0A-1107-7264-111F5469FBD7}"/>
              </a:ext>
            </a:extLst>
          </p:cNvPr>
          <p:cNvSpPr txBox="1"/>
          <p:nvPr/>
        </p:nvSpPr>
        <p:spPr>
          <a:xfrm>
            <a:off x="1068668" y="2164782"/>
            <a:ext cx="5122506" cy="430887"/>
          </a:xfrm>
          <a:prstGeom prst="rect">
            <a:avLst/>
          </a:prstGeom>
          <a:noFill/>
        </p:spPr>
        <p:txBody>
          <a:bodyPr wrap="square" rtlCol="0">
            <a:spAutoFit/>
          </a:bodyPr>
          <a:lstStyle/>
          <a:p>
            <a:r>
              <a:rPr lang="it-IT" sz="2200" b="1" dirty="0">
                <a:solidFill>
                  <a:srgbClr val="C00000"/>
                </a:solidFill>
                <a:latin typeface="Times New Roman" panose="02020603050405020304" pitchFamily="18" charset="0"/>
                <a:cs typeface="Times New Roman" panose="02020603050405020304" pitchFamily="18" charset="0"/>
              </a:rPr>
              <a:t>Cosa viene proposto all’utente?</a:t>
            </a:r>
          </a:p>
        </p:txBody>
      </p:sp>
      <p:pic>
        <p:nvPicPr>
          <p:cNvPr id="19" name="Immagine 18" descr="Immagine che contiene testo&#10;&#10;Descrizione generata automaticamente">
            <a:extLst>
              <a:ext uri="{FF2B5EF4-FFF2-40B4-BE49-F238E27FC236}">
                <a16:creationId xmlns:a16="http://schemas.microsoft.com/office/drawing/2014/main" id="{2EF64E2A-6194-F2AF-56E5-3AF36C0A58F2}"/>
              </a:ext>
            </a:extLst>
          </p:cNvPr>
          <p:cNvPicPr>
            <a:picLocks noChangeAspect="1"/>
          </p:cNvPicPr>
          <p:nvPr/>
        </p:nvPicPr>
        <p:blipFill>
          <a:blip r:embed="rId8"/>
          <a:stretch>
            <a:fillRect/>
          </a:stretch>
        </p:blipFill>
        <p:spPr>
          <a:xfrm>
            <a:off x="295471" y="2785786"/>
            <a:ext cx="5571556" cy="1094945"/>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3749E887-93E6-7526-43A6-C837DC0C0FD7}"/>
              </a:ext>
            </a:extLst>
          </p:cNvPr>
          <p:cNvSpPr txBox="1"/>
          <p:nvPr/>
        </p:nvSpPr>
        <p:spPr>
          <a:xfrm>
            <a:off x="504656" y="5770624"/>
            <a:ext cx="1963419" cy="784830"/>
          </a:xfrm>
          <a:prstGeom prst="rect">
            <a:avLst/>
          </a:prstGeom>
          <a:noFill/>
        </p:spPr>
        <p:txBody>
          <a:bodyPr wrap="square" rtlCol="0">
            <a:spAutoFit/>
          </a:bodyPr>
          <a:lstStyle/>
          <a:p>
            <a:pPr>
              <a:lnSpc>
                <a:spcPct val="150000"/>
              </a:lnSpc>
            </a:pPr>
            <a:r>
              <a:rPr lang="it-IT" b="1" dirty="0"/>
              <a:t>Algoritmo:</a:t>
            </a:r>
            <a:r>
              <a:rPr lang="it-IT" dirty="0"/>
              <a:t> </a:t>
            </a:r>
            <a:endParaRPr lang="it-IT" dirty="0">
              <a:solidFill>
                <a:srgbClr val="C00000"/>
              </a:solidFill>
            </a:endParaRPr>
          </a:p>
          <a:p>
            <a:r>
              <a:rPr lang="it-IT" dirty="0">
                <a:solidFill>
                  <a:schemeClr val="accent1">
                    <a:lumMod val="25000"/>
                  </a:schemeClr>
                </a:solidFill>
              </a:rPr>
              <a:t>CHAID</a:t>
            </a:r>
          </a:p>
        </p:txBody>
      </p:sp>
      <p:sp>
        <p:nvSpPr>
          <p:cNvPr id="18" name="CasellaDiTesto 17">
            <a:extLst>
              <a:ext uri="{FF2B5EF4-FFF2-40B4-BE49-F238E27FC236}">
                <a16:creationId xmlns:a16="http://schemas.microsoft.com/office/drawing/2014/main" id="{E60F8320-CAD2-B1EB-5FCF-DF68D8E6E9D0}"/>
              </a:ext>
            </a:extLst>
          </p:cNvPr>
          <p:cNvSpPr txBox="1"/>
          <p:nvPr/>
        </p:nvSpPr>
        <p:spPr>
          <a:xfrm>
            <a:off x="395282" y="316215"/>
            <a:ext cx="7962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600" b="0" i="0" u="none" strike="noStrike" kern="1200" cap="all" spc="150" normalizeH="0" baseline="0" noProof="0" dirty="0">
                <a:ln>
                  <a:noFill/>
                </a:ln>
                <a:solidFill>
                  <a:prstClr val="black">
                    <a:lumMod val="75000"/>
                    <a:lumOff val="25000"/>
                  </a:prstClr>
                </a:solidFill>
                <a:effectLst/>
                <a:uLnTx/>
                <a:uFillTx/>
                <a:latin typeface="Tenorite"/>
                <a:ea typeface="+mn-ea"/>
                <a:cs typeface="+mn-cs"/>
              </a:rPr>
              <a:t>Statistica sui voli e previsioni dei trend</a:t>
            </a:r>
            <a:endParaRPr kumimoji="0" lang="it-IT" sz="1800" b="0" i="0" u="none" strike="noStrike" kern="1200" cap="none" spc="0" normalizeH="0" baseline="0" noProof="0" dirty="0">
              <a:ln>
                <a:noFill/>
              </a:ln>
              <a:solidFill>
                <a:prstClr val="black"/>
              </a:solidFill>
              <a:effectLst/>
              <a:uLnTx/>
              <a:uFillTx/>
              <a:latin typeface="Tenorite"/>
              <a:ea typeface="+mn-ea"/>
              <a:cs typeface="+mn-cs"/>
            </a:endParaRPr>
          </a:p>
        </p:txBody>
      </p:sp>
      <p:pic>
        <p:nvPicPr>
          <p:cNvPr id="2" name="Immagine 1">
            <a:extLst>
              <a:ext uri="{FF2B5EF4-FFF2-40B4-BE49-F238E27FC236}">
                <a16:creationId xmlns:a16="http://schemas.microsoft.com/office/drawing/2014/main" id="{480CAA6C-D4C1-DF85-6FCA-EFD2C08B792B}"/>
              </a:ext>
            </a:extLst>
          </p:cNvPr>
          <p:cNvPicPr>
            <a:picLocks noChangeAspect="1"/>
          </p:cNvPicPr>
          <p:nvPr/>
        </p:nvPicPr>
        <p:blipFill rotWithShape="1">
          <a:blip r:embed="rId3"/>
          <a:srcRect t="13786" r="69464" b="41585"/>
          <a:stretch/>
        </p:blipFill>
        <p:spPr>
          <a:xfrm>
            <a:off x="5941172" y="1349179"/>
            <a:ext cx="5855546" cy="4813860"/>
          </a:xfrm>
          <a:prstGeom prst="rect">
            <a:avLst/>
          </a:prstGeom>
          <a:ln>
            <a:noFill/>
          </a:ln>
          <a:effectLst>
            <a:softEdge rad="112500"/>
          </a:effectLst>
        </p:spPr>
      </p:pic>
      <p:sp>
        <p:nvSpPr>
          <p:cNvPr id="5" name="CasellaDiTesto 4">
            <a:extLst>
              <a:ext uri="{FF2B5EF4-FFF2-40B4-BE49-F238E27FC236}">
                <a16:creationId xmlns:a16="http://schemas.microsoft.com/office/drawing/2014/main" id="{3A4A8B57-5762-2D5A-30AD-ED7F3B0FBD76}"/>
              </a:ext>
            </a:extLst>
          </p:cNvPr>
          <p:cNvSpPr txBox="1"/>
          <p:nvPr/>
        </p:nvSpPr>
        <p:spPr>
          <a:xfrm>
            <a:off x="504656" y="1765202"/>
            <a:ext cx="2482842" cy="2585323"/>
          </a:xfrm>
          <a:prstGeom prst="rect">
            <a:avLst/>
          </a:prstGeom>
          <a:noFill/>
        </p:spPr>
        <p:txBody>
          <a:bodyPr wrap="square" rtlCol="0">
            <a:spAutoFit/>
          </a:bodyPr>
          <a:lstStyle/>
          <a:p>
            <a:r>
              <a:rPr lang="it-IT" b="1" dirty="0"/>
              <a:t>Input:</a:t>
            </a:r>
          </a:p>
          <a:p>
            <a:endParaRPr lang="it-IT" dirty="0"/>
          </a:p>
          <a:p>
            <a:r>
              <a:rPr lang="it-IT" dirty="0">
                <a:solidFill>
                  <a:schemeClr val="accent1">
                    <a:lumMod val="25000"/>
                  </a:schemeClr>
                </a:solidFill>
              </a:rPr>
              <a:t>Database della compagnia aerea</a:t>
            </a:r>
          </a:p>
          <a:p>
            <a:r>
              <a:rPr lang="it-IT" dirty="0"/>
              <a:t>Contenente la descrizione dei voli di cui l’acquisto è stato o non è stato completato online</a:t>
            </a:r>
          </a:p>
        </p:txBody>
      </p:sp>
      <p:sp>
        <p:nvSpPr>
          <p:cNvPr id="8" name="CasellaDiTesto 7">
            <a:extLst>
              <a:ext uri="{FF2B5EF4-FFF2-40B4-BE49-F238E27FC236}">
                <a16:creationId xmlns:a16="http://schemas.microsoft.com/office/drawing/2014/main" id="{188FE7FB-1EB0-BBE8-DF54-B215EA854673}"/>
              </a:ext>
            </a:extLst>
          </p:cNvPr>
          <p:cNvSpPr txBox="1"/>
          <p:nvPr/>
        </p:nvSpPr>
        <p:spPr>
          <a:xfrm>
            <a:off x="3219736" y="1765202"/>
            <a:ext cx="2876264" cy="4247317"/>
          </a:xfrm>
          <a:prstGeom prst="rect">
            <a:avLst/>
          </a:prstGeom>
          <a:noFill/>
        </p:spPr>
        <p:txBody>
          <a:bodyPr wrap="square" rtlCol="0">
            <a:spAutoFit/>
          </a:bodyPr>
          <a:lstStyle/>
          <a:p>
            <a:r>
              <a:rPr lang="it-IT" b="1" dirty="0"/>
              <a:t>Obiettivi:</a:t>
            </a:r>
          </a:p>
          <a:p>
            <a:endParaRPr lang="it-IT" dirty="0"/>
          </a:p>
          <a:p>
            <a:r>
              <a:rPr lang="it-IT" b="1" dirty="0">
                <a:solidFill>
                  <a:schemeClr val="accent1">
                    <a:lumMod val="25000"/>
                  </a:schemeClr>
                </a:solidFill>
              </a:rPr>
              <a:t>2 casi di studio:</a:t>
            </a:r>
          </a:p>
          <a:p>
            <a:endParaRPr lang="it-IT" dirty="0">
              <a:solidFill>
                <a:schemeClr val="accent1">
                  <a:lumMod val="25000"/>
                </a:schemeClr>
              </a:solidFill>
            </a:endParaRPr>
          </a:p>
          <a:p>
            <a:r>
              <a:rPr lang="it-IT" b="1" dirty="0">
                <a:solidFill>
                  <a:schemeClr val="accent1">
                    <a:lumMod val="25000"/>
                  </a:schemeClr>
                </a:solidFill>
              </a:rPr>
              <a:t>1)</a:t>
            </a:r>
            <a:r>
              <a:rPr lang="it-IT" dirty="0">
                <a:solidFill>
                  <a:schemeClr val="accent1">
                    <a:lumMod val="25000"/>
                  </a:schemeClr>
                </a:solidFill>
              </a:rPr>
              <a:t> In seguito all’innalzamento dei costi dei voli </a:t>
            </a:r>
            <a:r>
              <a:rPr lang="it-IT" b="1" dirty="0">
                <a:solidFill>
                  <a:schemeClr val="accent1">
                    <a:lumMod val="25000"/>
                  </a:schemeClr>
                </a:solidFill>
              </a:rPr>
              <a:t>la compagnia effettua una statistica per valutare quanti clienti sul totale completano l’acquisto</a:t>
            </a:r>
            <a:r>
              <a:rPr lang="it-IT" dirty="0">
                <a:solidFill>
                  <a:schemeClr val="accent1">
                    <a:lumMod val="25000"/>
                  </a:schemeClr>
                </a:solidFill>
              </a:rPr>
              <a:t> rispetto a prima </a:t>
            </a:r>
          </a:p>
          <a:p>
            <a:endParaRPr lang="it-IT" dirty="0">
              <a:solidFill>
                <a:schemeClr val="accent1">
                  <a:lumMod val="25000"/>
                </a:schemeClr>
              </a:solidFill>
            </a:endParaRPr>
          </a:p>
          <a:p>
            <a:r>
              <a:rPr lang="it-IT" b="1" dirty="0">
                <a:solidFill>
                  <a:schemeClr val="accent1">
                    <a:lumMod val="25000"/>
                  </a:schemeClr>
                </a:solidFill>
              </a:rPr>
              <a:t>2) </a:t>
            </a:r>
            <a:r>
              <a:rPr lang="it-IT" dirty="0">
                <a:solidFill>
                  <a:schemeClr val="accent1">
                    <a:lumMod val="25000"/>
                  </a:schemeClr>
                </a:solidFill>
              </a:rPr>
              <a:t>Come</a:t>
            </a:r>
            <a:r>
              <a:rPr lang="it-IT" b="1" dirty="0">
                <a:solidFill>
                  <a:schemeClr val="accent1">
                    <a:lumMod val="25000"/>
                  </a:schemeClr>
                </a:solidFill>
              </a:rPr>
              <a:t> la durata e il costo </a:t>
            </a:r>
            <a:r>
              <a:rPr lang="it-IT" dirty="0">
                <a:solidFill>
                  <a:schemeClr val="accent1">
                    <a:lumMod val="25000"/>
                  </a:schemeClr>
                </a:solidFill>
              </a:rPr>
              <a:t>del volo influisce sull’acquisto </a:t>
            </a:r>
          </a:p>
        </p:txBody>
      </p:sp>
      <p:sp>
        <p:nvSpPr>
          <p:cNvPr id="9" name="CasellaDiTesto 8">
            <a:extLst>
              <a:ext uri="{FF2B5EF4-FFF2-40B4-BE49-F238E27FC236}">
                <a16:creationId xmlns:a16="http://schemas.microsoft.com/office/drawing/2014/main" id="{2ED0E4D3-D514-226F-AB09-772498BF4D97}"/>
              </a:ext>
            </a:extLst>
          </p:cNvPr>
          <p:cNvSpPr txBox="1"/>
          <p:nvPr/>
        </p:nvSpPr>
        <p:spPr>
          <a:xfrm>
            <a:off x="504656" y="4293296"/>
            <a:ext cx="2482842" cy="1477328"/>
          </a:xfrm>
          <a:prstGeom prst="rect">
            <a:avLst/>
          </a:prstGeom>
          <a:noFill/>
        </p:spPr>
        <p:txBody>
          <a:bodyPr wrap="square" rtlCol="0">
            <a:spAutoFit/>
          </a:bodyPr>
          <a:lstStyle/>
          <a:p>
            <a:r>
              <a:rPr lang="it-IT" b="1" dirty="0"/>
              <a:t>Tecnica di programmazione:</a:t>
            </a:r>
          </a:p>
          <a:p>
            <a:endParaRPr lang="it-IT" dirty="0">
              <a:solidFill>
                <a:srgbClr val="C00000"/>
              </a:solidFill>
            </a:endParaRPr>
          </a:p>
          <a:p>
            <a:r>
              <a:rPr lang="it-IT" dirty="0">
                <a:solidFill>
                  <a:schemeClr val="accent1">
                    <a:lumMod val="25000"/>
                  </a:schemeClr>
                </a:solidFill>
              </a:rPr>
              <a:t>Costruzione di alberi decisionali</a:t>
            </a:r>
          </a:p>
        </p:txBody>
      </p:sp>
    </p:spTree>
    <p:extLst>
      <p:ext uri="{BB962C8B-B14F-4D97-AF65-F5344CB8AC3E}">
        <p14:creationId xmlns:p14="http://schemas.microsoft.com/office/powerpoint/2010/main" val="392079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3A7DE09-01D1-5248-0DCC-ABB09E9249D0}"/>
              </a:ext>
            </a:extLst>
          </p:cNvPr>
          <p:cNvSpPr>
            <a:spLocks noGrp="1"/>
          </p:cNvSpPr>
          <p:nvPr>
            <p:ph type="body" sz="quarter" idx="13"/>
          </p:nvPr>
        </p:nvSpPr>
        <p:spPr/>
        <p:txBody>
          <a:bodyPr/>
          <a:lstStyle/>
          <a:p>
            <a:r>
              <a:rPr lang="it-IT" b="0" i="0" dirty="0">
                <a:solidFill>
                  <a:srgbClr val="555555"/>
                </a:solidFill>
                <a:effectLst/>
                <a:latin typeface="Rubik"/>
              </a:rPr>
              <a:t>1980 da Gordon V. Kass</a:t>
            </a:r>
            <a:endParaRPr lang="it-IT" dirty="0"/>
          </a:p>
        </p:txBody>
      </p:sp>
      <p:sp>
        <p:nvSpPr>
          <p:cNvPr id="5" name="Segnaposto testo 4">
            <a:extLst>
              <a:ext uri="{FF2B5EF4-FFF2-40B4-BE49-F238E27FC236}">
                <a16:creationId xmlns:a16="http://schemas.microsoft.com/office/drawing/2014/main" id="{270F3597-2A24-CC2B-4978-9914AB92A8FE}"/>
              </a:ext>
            </a:extLst>
          </p:cNvPr>
          <p:cNvSpPr>
            <a:spLocks noGrp="1"/>
          </p:cNvSpPr>
          <p:nvPr>
            <p:ph type="body" sz="quarter" idx="15"/>
          </p:nvPr>
        </p:nvSpPr>
        <p:spPr/>
        <p:txBody>
          <a:bodyPr/>
          <a:lstStyle/>
          <a:p>
            <a:r>
              <a:rPr lang="it-IT" dirty="0"/>
              <a:t>PARAMETRI</a:t>
            </a:r>
          </a:p>
        </p:txBody>
      </p:sp>
      <p:sp>
        <p:nvSpPr>
          <p:cNvPr id="6" name="Segnaposto testo 5">
            <a:extLst>
              <a:ext uri="{FF2B5EF4-FFF2-40B4-BE49-F238E27FC236}">
                <a16:creationId xmlns:a16="http://schemas.microsoft.com/office/drawing/2014/main" id="{9833D922-9912-BEE5-ECB8-42CF949B7C92}"/>
              </a:ext>
            </a:extLst>
          </p:cNvPr>
          <p:cNvSpPr>
            <a:spLocks noGrp="1"/>
          </p:cNvSpPr>
          <p:nvPr>
            <p:ph type="body" sz="quarter" idx="16"/>
          </p:nvPr>
        </p:nvSpPr>
        <p:spPr>
          <a:xfrm>
            <a:off x="718457" y="4710114"/>
            <a:ext cx="3328307" cy="514350"/>
          </a:xfrm>
        </p:spPr>
        <p:txBody>
          <a:bodyPr/>
          <a:lstStyle/>
          <a:p>
            <a:r>
              <a:rPr lang="it-IT" dirty="0"/>
              <a:t>ALGORITMI CHE SONO STATI INVENTATI SUCCESSIVAMENTE</a:t>
            </a:r>
          </a:p>
        </p:txBody>
      </p:sp>
      <p:sp>
        <p:nvSpPr>
          <p:cNvPr id="7" name="Segnaposto testo 6">
            <a:extLst>
              <a:ext uri="{FF2B5EF4-FFF2-40B4-BE49-F238E27FC236}">
                <a16:creationId xmlns:a16="http://schemas.microsoft.com/office/drawing/2014/main" id="{E392DB0C-4D68-CB6B-D4E9-A5BCA96AEF2E}"/>
              </a:ext>
            </a:extLst>
          </p:cNvPr>
          <p:cNvSpPr>
            <a:spLocks noGrp="1"/>
          </p:cNvSpPr>
          <p:nvPr>
            <p:ph type="body" sz="quarter" idx="17"/>
          </p:nvPr>
        </p:nvSpPr>
        <p:spPr>
          <a:xfrm>
            <a:off x="4401535" y="1594478"/>
            <a:ext cx="5539095" cy="1111400"/>
          </a:xfrm>
        </p:spPr>
        <p:txBody>
          <a:bodyPr>
            <a:normAutofit/>
          </a:bodyPr>
          <a:lstStyle/>
          <a:p>
            <a:r>
              <a:rPr lang="it-IT" sz="1600" b="1" dirty="0">
                <a:solidFill>
                  <a:schemeClr val="tx1"/>
                </a:solidFill>
                <a:latin typeface="+mj-lt"/>
              </a:rPr>
              <a:t>Rappresenta il primissimo algoritmo dell’albero decisionale nella storia. </a:t>
            </a:r>
            <a:r>
              <a:rPr lang="it-IT" sz="1600" b="0" i="0" dirty="0">
                <a:solidFill>
                  <a:schemeClr val="tx1"/>
                </a:solidFill>
                <a:effectLst/>
                <a:latin typeface="+mj-lt"/>
              </a:rPr>
              <a:t>CHAID utilizza i test chi-quadrato per trovare la caratteristica più dominante:</a:t>
            </a:r>
            <a:endParaRPr lang="it-IT" sz="1600" b="1" dirty="0">
              <a:latin typeface="+mj-lt"/>
            </a:endParaRPr>
          </a:p>
        </p:txBody>
      </p:sp>
      <mc:AlternateContent xmlns:mc="http://schemas.openxmlformats.org/markup-compatibility/2006" xmlns:a14="http://schemas.microsoft.com/office/drawing/2010/main">
        <mc:Choice Requires="a14">
          <p:sp>
            <p:nvSpPr>
              <p:cNvPr id="8" name="Segnaposto testo 7">
                <a:extLst>
                  <a:ext uri="{FF2B5EF4-FFF2-40B4-BE49-F238E27FC236}">
                    <a16:creationId xmlns:a16="http://schemas.microsoft.com/office/drawing/2014/main" id="{2DE4D775-0BE6-4443-4706-0B106B45662A}"/>
                  </a:ext>
                </a:extLst>
              </p:cNvPr>
              <p:cNvSpPr>
                <a:spLocks noGrp="1"/>
              </p:cNvSpPr>
              <p:nvPr>
                <p:ph type="body" sz="quarter" idx="18"/>
              </p:nvPr>
            </p:nvSpPr>
            <p:spPr>
              <a:xfrm>
                <a:off x="5194987" y="2622946"/>
                <a:ext cx="5539095" cy="1010842"/>
              </a:xfrm>
            </p:spPr>
            <p:txBody>
              <a:bodyPr>
                <a:normAutofit/>
              </a:bodyPr>
              <a:lstStyle/>
              <a:p>
                <a:pPr/>
                <a14:m>
                  <m:oMathPara xmlns:m="http://schemas.openxmlformats.org/officeDocument/2006/math">
                    <m:oMathParaPr>
                      <m:jc m:val="centerGroup"/>
                    </m:oMathParaPr>
                    <m:oMath xmlns:m="http://schemas.openxmlformats.org/officeDocument/2006/math">
                      <m:rad>
                        <m:radPr>
                          <m:degHide m:val="on"/>
                          <m:ctrlPr>
                            <a:rPr lang="it-IT" sz="1800" b="1" i="1" smtClean="0">
                              <a:solidFill>
                                <a:srgbClr val="555555"/>
                              </a:solidFill>
                              <a:effectLst/>
                              <a:latin typeface="Cambria Math" panose="02040503050406030204" pitchFamily="18" charset="0"/>
                            </a:rPr>
                          </m:ctrlPr>
                        </m:radPr>
                        <m:deg/>
                        <m:e>
                          <m:f>
                            <m:fPr>
                              <m:ctrlPr>
                                <a:rPr lang="it-IT" sz="1800" b="1" i="1" smtClean="0">
                                  <a:solidFill>
                                    <a:srgbClr val="555555"/>
                                  </a:solidFill>
                                  <a:effectLst/>
                                  <a:latin typeface="Cambria Math" panose="02040503050406030204" pitchFamily="18" charset="0"/>
                                </a:rPr>
                              </m:ctrlPr>
                            </m:fPr>
                            <m:num>
                              <m:sSup>
                                <m:sSupPr>
                                  <m:ctrlPr>
                                    <a:rPr lang="it-IT" sz="1800" b="1" i="1">
                                      <a:solidFill>
                                        <a:srgbClr val="555555"/>
                                      </a:solidFill>
                                      <a:latin typeface="Cambria Math" panose="02040503050406030204" pitchFamily="18" charset="0"/>
                                    </a:rPr>
                                  </m:ctrlPr>
                                </m:sSupPr>
                                <m:e>
                                  <m:d>
                                    <m:dPr>
                                      <m:ctrlPr>
                                        <a:rPr lang="it-IT" sz="1800" b="1" i="1">
                                          <a:solidFill>
                                            <a:srgbClr val="555555"/>
                                          </a:solidFill>
                                          <a:latin typeface="Cambria Math" panose="02040503050406030204" pitchFamily="18" charset="0"/>
                                        </a:rPr>
                                      </m:ctrlPr>
                                    </m:dPr>
                                    <m:e>
                                      <m:r>
                                        <a:rPr lang="it-IT" sz="1800" b="1" i="1">
                                          <a:solidFill>
                                            <a:srgbClr val="555555"/>
                                          </a:solidFill>
                                          <a:latin typeface="Cambria Math" panose="02040503050406030204" pitchFamily="18" charset="0"/>
                                        </a:rPr>
                                        <m:t>𝒚</m:t>
                                      </m:r>
                                      <m:r>
                                        <a:rPr lang="it-IT" sz="1800" b="1" i="1">
                                          <a:solidFill>
                                            <a:srgbClr val="555555"/>
                                          </a:solidFill>
                                          <a:latin typeface="Cambria Math" panose="02040503050406030204" pitchFamily="18" charset="0"/>
                                        </a:rPr>
                                        <m:t>−</m:t>
                                      </m:r>
                                      <m:r>
                                        <a:rPr lang="it-IT" sz="1800" b="1" i="1">
                                          <a:solidFill>
                                            <a:srgbClr val="555555"/>
                                          </a:solidFill>
                                          <a:latin typeface="Cambria Math" panose="02040503050406030204" pitchFamily="18" charset="0"/>
                                        </a:rPr>
                                        <m:t>𝒚</m:t>
                                      </m:r>
                                      <m:r>
                                        <a:rPr lang="it-IT" sz="1800" b="1" i="1">
                                          <a:solidFill>
                                            <a:srgbClr val="555555"/>
                                          </a:solidFill>
                                          <a:latin typeface="Cambria Math" panose="02040503050406030204" pitchFamily="18" charset="0"/>
                                        </a:rPr>
                                        <m:t>′</m:t>
                                      </m:r>
                                    </m:e>
                                  </m:d>
                                </m:e>
                                <m:sup>
                                  <m:r>
                                    <a:rPr lang="it-IT" sz="1800" b="1" i="1">
                                      <a:solidFill>
                                        <a:srgbClr val="555555"/>
                                      </a:solidFill>
                                      <a:latin typeface="Cambria Math" panose="02040503050406030204" pitchFamily="18" charset="0"/>
                                    </a:rPr>
                                    <m:t>𝟐</m:t>
                                  </m:r>
                                </m:sup>
                              </m:sSup>
                            </m:num>
                            <m:den>
                              <m:r>
                                <a:rPr lang="it-IT" sz="1800" b="1" i="1" smtClean="0">
                                  <a:solidFill>
                                    <a:srgbClr val="555555"/>
                                  </a:solidFill>
                                  <a:effectLst/>
                                  <a:latin typeface="Cambria Math" panose="02040503050406030204" pitchFamily="18" charset="0"/>
                                </a:rPr>
                                <m:t>𝒚</m:t>
                              </m:r>
                              <m:r>
                                <a:rPr lang="it-IT" sz="1800" b="1" i="1" smtClean="0">
                                  <a:solidFill>
                                    <a:srgbClr val="555555"/>
                                  </a:solidFill>
                                  <a:effectLst/>
                                  <a:latin typeface="Cambria Math" panose="02040503050406030204" pitchFamily="18" charset="0"/>
                                </a:rPr>
                                <m:t>′</m:t>
                              </m:r>
                            </m:den>
                          </m:f>
                        </m:e>
                      </m:rad>
                    </m:oMath>
                  </m:oMathPara>
                </a14:m>
                <a:endParaRPr lang="it-IT" sz="1800" b="1" dirty="0">
                  <a:latin typeface="+mj-lt"/>
                </a:endParaRPr>
              </a:p>
            </p:txBody>
          </p:sp>
        </mc:Choice>
        <mc:Fallback xmlns="">
          <p:sp>
            <p:nvSpPr>
              <p:cNvPr id="8" name="Segnaposto testo 7">
                <a:extLst>
                  <a:ext uri="{FF2B5EF4-FFF2-40B4-BE49-F238E27FC236}">
                    <a16:creationId xmlns:a16="http://schemas.microsoft.com/office/drawing/2014/main" id="{2DE4D775-0BE6-4443-4706-0B106B45662A}"/>
                  </a:ext>
                </a:extLst>
              </p:cNvPr>
              <p:cNvSpPr>
                <a:spLocks noGrp="1" noRot="1" noChangeAspect="1" noMove="1" noResize="1" noEditPoints="1" noAdjustHandles="1" noChangeArrowheads="1" noChangeShapeType="1" noTextEdit="1"/>
              </p:cNvSpPr>
              <p:nvPr>
                <p:ph type="body" sz="quarter" idx="18"/>
              </p:nvPr>
            </p:nvSpPr>
            <p:spPr>
              <a:xfrm>
                <a:off x="5194987" y="2622946"/>
                <a:ext cx="5539095" cy="1010842"/>
              </a:xfrm>
              <a:blipFill>
                <a:blip r:embed="rId2"/>
                <a:stretch>
                  <a:fillRect/>
                </a:stretch>
              </a:blipFill>
            </p:spPr>
            <p:txBody>
              <a:bodyPr/>
              <a:lstStyle/>
              <a:p>
                <a:r>
                  <a:rPr lang="it-IT">
                    <a:noFill/>
                  </a:rPr>
                  <a:t> </a:t>
                </a:r>
              </a:p>
            </p:txBody>
          </p:sp>
        </mc:Fallback>
      </mc:AlternateContent>
      <p:sp>
        <p:nvSpPr>
          <p:cNvPr id="9" name="Segnaposto testo 8">
            <a:extLst>
              <a:ext uri="{FF2B5EF4-FFF2-40B4-BE49-F238E27FC236}">
                <a16:creationId xmlns:a16="http://schemas.microsoft.com/office/drawing/2014/main" id="{5177E1C7-0600-EB67-D4F2-52F083955194}"/>
              </a:ext>
            </a:extLst>
          </p:cNvPr>
          <p:cNvSpPr>
            <a:spLocks noGrp="1"/>
          </p:cNvSpPr>
          <p:nvPr>
            <p:ph type="body" sz="quarter" idx="19"/>
          </p:nvPr>
        </p:nvSpPr>
        <p:spPr>
          <a:xfrm>
            <a:off x="5559521" y="3662796"/>
            <a:ext cx="5794278" cy="1161633"/>
          </a:xfrm>
        </p:spPr>
        <p:txBody>
          <a:bodyPr>
            <a:normAutofit fontScale="85000" lnSpcReduction="20000"/>
          </a:bodyPr>
          <a:lstStyle/>
          <a:p>
            <a:r>
              <a:rPr lang="it-IT" sz="1900" b="1" dirty="0">
                <a:solidFill>
                  <a:schemeClr val="tx1"/>
                </a:solidFill>
                <a:latin typeface="+mj-lt"/>
              </a:rPr>
              <a:t>Il parametro y’ è quello previsto mentre y è quello effettivo raccolto dai dati. </a:t>
            </a:r>
            <a:r>
              <a:rPr lang="it-IT" sz="1900" b="0" i="0" dirty="0">
                <a:solidFill>
                  <a:schemeClr val="tx1"/>
                </a:solidFill>
                <a:effectLst/>
                <a:latin typeface="+mj-lt"/>
              </a:rPr>
              <a:t>Maggiore è la varietà dei dati di un parametro e maggiore sarà l’autoinformazione che porta e quindi influirà di più sulla previsione dell’</a:t>
            </a:r>
            <a:r>
              <a:rPr lang="it-IT" sz="1900" dirty="0">
                <a:solidFill>
                  <a:schemeClr val="tx1"/>
                </a:solidFill>
                <a:latin typeface="+mj-lt"/>
              </a:rPr>
              <a:t>e</a:t>
            </a:r>
            <a:r>
              <a:rPr lang="it-IT" sz="1900" b="0" i="0" dirty="0">
                <a:solidFill>
                  <a:schemeClr val="tx1"/>
                </a:solidFill>
                <a:effectLst/>
                <a:latin typeface="+mj-lt"/>
              </a:rPr>
              <a:t>sito finale.</a:t>
            </a:r>
          </a:p>
          <a:p>
            <a:endParaRPr lang="it-IT" b="1" dirty="0">
              <a:solidFill>
                <a:srgbClr val="555555"/>
              </a:solidFill>
              <a:latin typeface="+mj-lt"/>
            </a:endParaRPr>
          </a:p>
        </p:txBody>
      </p:sp>
      <p:sp>
        <p:nvSpPr>
          <p:cNvPr id="10" name="Segnaposto testo 9">
            <a:extLst>
              <a:ext uri="{FF2B5EF4-FFF2-40B4-BE49-F238E27FC236}">
                <a16:creationId xmlns:a16="http://schemas.microsoft.com/office/drawing/2014/main" id="{B1800A41-BC0C-F43B-D915-DE8E7EDCC173}"/>
              </a:ext>
            </a:extLst>
          </p:cNvPr>
          <p:cNvSpPr>
            <a:spLocks noGrp="1"/>
          </p:cNvSpPr>
          <p:nvPr>
            <p:ph type="body" sz="quarter" idx="20"/>
          </p:nvPr>
        </p:nvSpPr>
        <p:spPr>
          <a:xfrm>
            <a:off x="6155823" y="4824429"/>
            <a:ext cx="5539095" cy="1010842"/>
          </a:xfrm>
        </p:spPr>
        <p:txBody>
          <a:bodyPr>
            <a:normAutofit/>
          </a:bodyPr>
          <a:lstStyle/>
          <a:p>
            <a:r>
              <a:rPr lang="it-IT" sz="1600" b="0" i="0" dirty="0">
                <a:solidFill>
                  <a:schemeClr val="tx1"/>
                </a:solidFill>
                <a:effectLst/>
                <a:latin typeface="+mj-lt"/>
              </a:rPr>
              <a:t>CHAID, CART, ID3</a:t>
            </a:r>
            <a:endParaRPr lang="it-IT" dirty="0">
              <a:solidFill>
                <a:schemeClr val="tx1"/>
              </a:solidFill>
              <a:latin typeface="+mj-lt"/>
            </a:endParaRPr>
          </a:p>
        </p:txBody>
      </p:sp>
      <p:sp>
        <p:nvSpPr>
          <p:cNvPr id="11" name="Segnaposto data 10">
            <a:extLst>
              <a:ext uri="{FF2B5EF4-FFF2-40B4-BE49-F238E27FC236}">
                <a16:creationId xmlns:a16="http://schemas.microsoft.com/office/drawing/2014/main" id="{0DF1E113-2732-A77D-3DCC-FA49D81A5BD3}"/>
              </a:ext>
            </a:extLst>
          </p:cNvPr>
          <p:cNvSpPr>
            <a:spLocks noGrp="1"/>
          </p:cNvSpPr>
          <p:nvPr>
            <p:ph type="dt" sz="half" idx="10"/>
          </p:nvPr>
        </p:nvSpPr>
        <p:spPr/>
        <p:txBody>
          <a:bodyPr/>
          <a:lstStyle/>
          <a:p>
            <a:pPr rtl="0"/>
            <a:r>
              <a:rPr lang="it-IT" noProof="0"/>
              <a:t>20XX</a:t>
            </a:r>
          </a:p>
        </p:txBody>
      </p:sp>
      <p:sp>
        <p:nvSpPr>
          <p:cNvPr id="12" name="Segnaposto piè di pagina 11">
            <a:extLst>
              <a:ext uri="{FF2B5EF4-FFF2-40B4-BE49-F238E27FC236}">
                <a16:creationId xmlns:a16="http://schemas.microsoft.com/office/drawing/2014/main" id="{17634E25-DF7A-FCE3-235B-87798B5C0869}"/>
              </a:ext>
            </a:extLst>
          </p:cNvPr>
          <p:cNvSpPr>
            <a:spLocks noGrp="1"/>
          </p:cNvSpPr>
          <p:nvPr>
            <p:ph type="ftr" sz="quarter" idx="11"/>
          </p:nvPr>
        </p:nvSpPr>
        <p:spPr/>
        <p:txBody>
          <a:bodyPr/>
          <a:lstStyle/>
          <a:p>
            <a:pPr rtl="0"/>
            <a:r>
              <a:rPr lang="it-IT" noProof="0"/>
              <a:t>Presentazione</a:t>
            </a:r>
          </a:p>
        </p:txBody>
      </p:sp>
      <p:sp>
        <p:nvSpPr>
          <p:cNvPr id="13" name="Segnaposto numero diapositiva 12">
            <a:extLst>
              <a:ext uri="{FF2B5EF4-FFF2-40B4-BE49-F238E27FC236}">
                <a16:creationId xmlns:a16="http://schemas.microsoft.com/office/drawing/2014/main" id="{2C15B6DA-C54C-A9EB-E4B1-CB71C2CE1E35}"/>
              </a:ext>
            </a:extLst>
          </p:cNvPr>
          <p:cNvSpPr>
            <a:spLocks noGrp="1"/>
          </p:cNvSpPr>
          <p:nvPr>
            <p:ph type="sldNum" sz="quarter" idx="12"/>
          </p:nvPr>
        </p:nvSpPr>
        <p:spPr/>
        <p:txBody>
          <a:bodyPr/>
          <a:lstStyle/>
          <a:p>
            <a:pPr rtl="0"/>
            <a:fld id="{B5CEABB6-07DC-46E8-9B57-56EC44A396E5}" type="slidenum">
              <a:rPr lang="it-IT" noProof="0" smtClean="0"/>
              <a:t>14</a:t>
            </a:fld>
            <a:endParaRPr lang="it-IT" noProof="0"/>
          </a:p>
        </p:txBody>
      </p:sp>
      <p:sp>
        <p:nvSpPr>
          <p:cNvPr id="4" name="Segnaposto testo 3">
            <a:extLst>
              <a:ext uri="{FF2B5EF4-FFF2-40B4-BE49-F238E27FC236}">
                <a16:creationId xmlns:a16="http://schemas.microsoft.com/office/drawing/2014/main" id="{04A2F98A-4875-B3E1-B8C8-5128CCE83189}"/>
              </a:ext>
            </a:extLst>
          </p:cNvPr>
          <p:cNvSpPr>
            <a:spLocks noGrp="1"/>
          </p:cNvSpPr>
          <p:nvPr>
            <p:ph type="body" sz="quarter" idx="14"/>
          </p:nvPr>
        </p:nvSpPr>
        <p:spPr>
          <a:xfrm>
            <a:off x="242596" y="2557463"/>
            <a:ext cx="2613543" cy="514350"/>
          </a:xfrm>
        </p:spPr>
        <p:txBody>
          <a:bodyPr/>
          <a:lstStyle/>
          <a:p>
            <a:r>
              <a:rPr lang="it-IT" dirty="0"/>
              <a:t>Test chi-quadrato</a:t>
            </a:r>
          </a:p>
        </p:txBody>
      </p:sp>
      <p:sp>
        <p:nvSpPr>
          <p:cNvPr id="14" name="CasellaDiTesto 13">
            <a:extLst>
              <a:ext uri="{FF2B5EF4-FFF2-40B4-BE49-F238E27FC236}">
                <a16:creationId xmlns:a16="http://schemas.microsoft.com/office/drawing/2014/main" id="{9CE4A7F1-1EC3-844E-2F03-536FAC371B16}"/>
              </a:ext>
            </a:extLst>
          </p:cNvPr>
          <p:cNvSpPr txBox="1"/>
          <p:nvPr/>
        </p:nvSpPr>
        <p:spPr>
          <a:xfrm>
            <a:off x="3044403" y="379831"/>
            <a:ext cx="8037933" cy="954107"/>
          </a:xfrm>
          <a:prstGeom prst="rect">
            <a:avLst/>
          </a:prstGeom>
          <a:noFill/>
        </p:spPr>
        <p:txBody>
          <a:bodyPr wrap="square" rtlCol="0">
            <a:spAutoFit/>
          </a:bodyPr>
          <a:lstStyle/>
          <a:p>
            <a:r>
              <a:rPr lang="it-IT" sz="2800" b="1" dirty="0">
                <a:solidFill>
                  <a:srgbClr val="C00000"/>
                </a:solidFill>
              </a:rPr>
              <a:t>CHAID – CHI SQUARE AUTOMATIC INTERACTION DETECTON</a:t>
            </a:r>
          </a:p>
        </p:txBody>
      </p:sp>
    </p:spTree>
    <p:extLst>
      <p:ext uri="{BB962C8B-B14F-4D97-AF65-F5344CB8AC3E}">
        <p14:creationId xmlns:p14="http://schemas.microsoft.com/office/powerpoint/2010/main" val="2779763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63A7DE09-01D1-5248-0DCC-ABB09E9249D0}"/>
              </a:ext>
            </a:extLst>
          </p:cNvPr>
          <p:cNvSpPr>
            <a:spLocks noGrp="1"/>
          </p:cNvSpPr>
          <p:nvPr>
            <p:ph type="body" sz="quarter" idx="13"/>
          </p:nvPr>
        </p:nvSpPr>
        <p:spPr/>
        <p:txBody>
          <a:bodyPr/>
          <a:lstStyle/>
          <a:p>
            <a:r>
              <a:rPr lang="it-IT" dirty="0"/>
              <a:t>Individuare i pattern</a:t>
            </a:r>
          </a:p>
        </p:txBody>
      </p:sp>
      <p:sp>
        <p:nvSpPr>
          <p:cNvPr id="4" name="Segnaposto testo 3">
            <a:extLst>
              <a:ext uri="{FF2B5EF4-FFF2-40B4-BE49-F238E27FC236}">
                <a16:creationId xmlns:a16="http://schemas.microsoft.com/office/drawing/2014/main" id="{04A2F98A-4875-B3E1-B8C8-5128CCE83189}"/>
              </a:ext>
            </a:extLst>
          </p:cNvPr>
          <p:cNvSpPr>
            <a:spLocks noGrp="1"/>
          </p:cNvSpPr>
          <p:nvPr>
            <p:ph type="body" sz="quarter" idx="14"/>
          </p:nvPr>
        </p:nvSpPr>
        <p:spPr/>
        <p:txBody>
          <a:bodyPr/>
          <a:lstStyle/>
          <a:p>
            <a:r>
              <a:rPr lang="it-IT" dirty="0"/>
              <a:t>Ottimizzare i tempi di ricerca</a:t>
            </a:r>
          </a:p>
        </p:txBody>
      </p:sp>
      <p:sp>
        <p:nvSpPr>
          <p:cNvPr id="5" name="Segnaposto testo 4">
            <a:extLst>
              <a:ext uri="{FF2B5EF4-FFF2-40B4-BE49-F238E27FC236}">
                <a16:creationId xmlns:a16="http://schemas.microsoft.com/office/drawing/2014/main" id="{270F3597-2A24-CC2B-4978-9914AB92A8FE}"/>
              </a:ext>
            </a:extLst>
          </p:cNvPr>
          <p:cNvSpPr>
            <a:spLocks noGrp="1"/>
          </p:cNvSpPr>
          <p:nvPr>
            <p:ph type="body" sz="quarter" idx="15"/>
          </p:nvPr>
        </p:nvSpPr>
        <p:spPr/>
        <p:txBody>
          <a:bodyPr/>
          <a:lstStyle/>
          <a:p>
            <a:r>
              <a:rPr lang="it-IT" dirty="0"/>
              <a:t>Classificare le scelte</a:t>
            </a:r>
          </a:p>
        </p:txBody>
      </p:sp>
      <p:sp>
        <p:nvSpPr>
          <p:cNvPr id="6" name="Segnaposto testo 5">
            <a:extLst>
              <a:ext uri="{FF2B5EF4-FFF2-40B4-BE49-F238E27FC236}">
                <a16:creationId xmlns:a16="http://schemas.microsoft.com/office/drawing/2014/main" id="{9833D922-9912-BEE5-ECB8-42CF949B7C92}"/>
              </a:ext>
            </a:extLst>
          </p:cNvPr>
          <p:cNvSpPr>
            <a:spLocks noGrp="1"/>
          </p:cNvSpPr>
          <p:nvPr>
            <p:ph type="body" sz="quarter" idx="16"/>
          </p:nvPr>
        </p:nvSpPr>
        <p:spPr/>
        <p:txBody>
          <a:bodyPr/>
          <a:lstStyle/>
          <a:p>
            <a:r>
              <a:rPr lang="it-IT" dirty="0"/>
              <a:t>EFFICIENTE SU GRANDI Quantità DI DATI</a:t>
            </a:r>
          </a:p>
        </p:txBody>
      </p:sp>
      <p:sp>
        <p:nvSpPr>
          <p:cNvPr id="7" name="Segnaposto testo 6">
            <a:extLst>
              <a:ext uri="{FF2B5EF4-FFF2-40B4-BE49-F238E27FC236}">
                <a16:creationId xmlns:a16="http://schemas.microsoft.com/office/drawing/2014/main" id="{E392DB0C-4D68-CB6B-D4E9-A5BCA96AEF2E}"/>
              </a:ext>
            </a:extLst>
          </p:cNvPr>
          <p:cNvSpPr>
            <a:spLocks noGrp="1"/>
          </p:cNvSpPr>
          <p:nvPr>
            <p:ph type="body" sz="quarter" idx="17"/>
          </p:nvPr>
        </p:nvSpPr>
        <p:spPr/>
        <p:txBody>
          <a:bodyPr/>
          <a:lstStyle/>
          <a:p>
            <a:r>
              <a:rPr lang="it-IT" dirty="0">
                <a:solidFill>
                  <a:schemeClr val="tx1"/>
                </a:solidFill>
              </a:rPr>
              <a:t>Gli alberi decisionali consentono di individuare e prevedere con chiarezza i pattern più seguiti dall’utente. </a:t>
            </a:r>
          </a:p>
          <a:p>
            <a:endParaRPr lang="it-IT" dirty="0"/>
          </a:p>
        </p:txBody>
      </p:sp>
      <p:sp>
        <p:nvSpPr>
          <p:cNvPr id="8" name="Segnaposto testo 7">
            <a:extLst>
              <a:ext uri="{FF2B5EF4-FFF2-40B4-BE49-F238E27FC236}">
                <a16:creationId xmlns:a16="http://schemas.microsoft.com/office/drawing/2014/main" id="{2DE4D775-0BE6-4443-4706-0B106B45662A}"/>
              </a:ext>
            </a:extLst>
          </p:cNvPr>
          <p:cNvSpPr>
            <a:spLocks noGrp="1"/>
          </p:cNvSpPr>
          <p:nvPr>
            <p:ph type="body" sz="quarter" idx="18"/>
          </p:nvPr>
        </p:nvSpPr>
        <p:spPr>
          <a:xfrm>
            <a:off x="4967592" y="2542085"/>
            <a:ext cx="5539095" cy="1010842"/>
          </a:xfrm>
        </p:spPr>
        <p:txBody>
          <a:bodyPr/>
          <a:lstStyle/>
          <a:p>
            <a:r>
              <a:rPr lang="it-IT" dirty="0">
                <a:solidFill>
                  <a:schemeClr val="tx1"/>
                </a:solidFill>
              </a:rPr>
              <a:t>Ottimizzando i tempi di analisi laddove i classici metodi come la selezione e ricerca sul database risulterebbero molto più dispendiosi in termini di sforzo di calcolo. </a:t>
            </a:r>
          </a:p>
          <a:p>
            <a:endParaRPr lang="it-IT" dirty="0"/>
          </a:p>
        </p:txBody>
      </p:sp>
      <p:sp>
        <p:nvSpPr>
          <p:cNvPr id="9" name="Segnaposto testo 8">
            <a:extLst>
              <a:ext uri="{FF2B5EF4-FFF2-40B4-BE49-F238E27FC236}">
                <a16:creationId xmlns:a16="http://schemas.microsoft.com/office/drawing/2014/main" id="{5177E1C7-0600-EB67-D4F2-52F083955194}"/>
              </a:ext>
            </a:extLst>
          </p:cNvPr>
          <p:cNvSpPr>
            <a:spLocks noGrp="1"/>
          </p:cNvSpPr>
          <p:nvPr>
            <p:ph type="body" sz="quarter" idx="19"/>
          </p:nvPr>
        </p:nvSpPr>
        <p:spPr>
          <a:xfrm>
            <a:off x="5559521" y="3662797"/>
            <a:ext cx="5539095" cy="1010842"/>
          </a:xfrm>
        </p:spPr>
        <p:txBody>
          <a:bodyPr>
            <a:normAutofit/>
          </a:bodyPr>
          <a:lstStyle/>
          <a:p>
            <a:r>
              <a:rPr lang="it-IT" dirty="0">
                <a:solidFill>
                  <a:schemeClr val="tx1"/>
                </a:solidFill>
              </a:rPr>
              <a:t>Consentono di classificare le scelte degli utenti su un range molto elevato di parametri. La varietà di mesi di questo casi di studio può essere ampliata ancora di più in termini di settimane, giorni, fasce orarie ecc. </a:t>
            </a:r>
            <a:endParaRPr lang="it-IT" dirty="0"/>
          </a:p>
        </p:txBody>
      </p:sp>
      <p:sp>
        <p:nvSpPr>
          <p:cNvPr id="10" name="Segnaposto testo 9">
            <a:extLst>
              <a:ext uri="{FF2B5EF4-FFF2-40B4-BE49-F238E27FC236}">
                <a16:creationId xmlns:a16="http://schemas.microsoft.com/office/drawing/2014/main" id="{B1800A41-BC0C-F43B-D915-DE8E7EDCC173}"/>
              </a:ext>
            </a:extLst>
          </p:cNvPr>
          <p:cNvSpPr>
            <a:spLocks noGrp="1"/>
          </p:cNvSpPr>
          <p:nvPr>
            <p:ph type="body" sz="quarter" idx="20"/>
          </p:nvPr>
        </p:nvSpPr>
        <p:spPr/>
        <p:txBody>
          <a:bodyPr>
            <a:normAutofit/>
          </a:bodyPr>
          <a:lstStyle/>
          <a:p>
            <a:r>
              <a:rPr lang="it-IT" dirty="0">
                <a:solidFill>
                  <a:schemeClr val="tx1"/>
                </a:solidFill>
              </a:rPr>
              <a:t>Cosi come la varietà di destinazioni di viaggio e di partenza a seconda del caso di studio possono essere molto ampie tuttavia l’efficienza di previsione dell’algoritmo rimane sempre elevata.</a:t>
            </a:r>
          </a:p>
          <a:p>
            <a:endParaRPr lang="it-IT" dirty="0"/>
          </a:p>
        </p:txBody>
      </p:sp>
      <p:sp>
        <p:nvSpPr>
          <p:cNvPr id="11" name="Segnaposto data 10">
            <a:extLst>
              <a:ext uri="{FF2B5EF4-FFF2-40B4-BE49-F238E27FC236}">
                <a16:creationId xmlns:a16="http://schemas.microsoft.com/office/drawing/2014/main" id="{0DF1E113-2732-A77D-3DCC-FA49D81A5BD3}"/>
              </a:ext>
            </a:extLst>
          </p:cNvPr>
          <p:cNvSpPr>
            <a:spLocks noGrp="1"/>
          </p:cNvSpPr>
          <p:nvPr>
            <p:ph type="dt" sz="half" idx="10"/>
          </p:nvPr>
        </p:nvSpPr>
        <p:spPr/>
        <p:txBody>
          <a:bodyPr/>
          <a:lstStyle/>
          <a:p>
            <a:pPr rtl="0"/>
            <a:r>
              <a:rPr lang="it-IT" noProof="0"/>
              <a:t>20XX</a:t>
            </a:r>
          </a:p>
        </p:txBody>
      </p:sp>
      <p:sp>
        <p:nvSpPr>
          <p:cNvPr id="12" name="Segnaposto piè di pagina 11">
            <a:extLst>
              <a:ext uri="{FF2B5EF4-FFF2-40B4-BE49-F238E27FC236}">
                <a16:creationId xmlns:a16="http://schemas.microsoft.com/office/drawing/2014/main" id="{17634E25-DF7A-FCE3-235B-87798B5C0869}"/>
              </a:ext>
            </a:extLst>
          </p:cNvPr>
          <p:cNvSpPr>
            <a:spLocks noGrp="1"/>
          </p:cNvSpPr>
          <p:nvPr>
            <p:ph type="ftr" sz="quarter" idx="11"/>
          </p:nvPr>
        </p:nvSpPr>
        <p:spPr/>
        <p:txBody>
          <a:bodyPr/>
          <a:lstStyle/>
          <a:p>
            <a:pPr rtl="0"/>
            <a:r>
              <a:rPr lang="it-IT" noProof="0"/>
              <a:t>Presentazione</a:t>
            </a:r>
          </a:p>
        </p:txBody>
      </p:sp>
      <p:sp>
        <p:nvSpPr>
          <p:cNvPr id="13" name="Segnaposto numero diapositiva 12">
            <a:extLst>
              <a:ext uri="{FF2B5EF4-FFF2-40B4-BE49-F238E27FC236}">
                <a16:creationId xmlns:a16="http://schemas.microsoft.com/office/drawing/2014/main" id="{2C15B6DA-C54C-A9EB-E4B1-CB71C2CE1E35}"/>
              </a:ext>
            </a:extLst>
          </p:cNvPr>
          <p:cNvSpPr>
            <a:spLocks noGrp="1"/>
          </p:cNvSpPr>
          <p:nvPr>
            <p:ph type="sldNum" sz="quarter" idx="12"/>
          </p:nvPr>
        </p:nvSpPr>
        <p:spPr/>
        <p:txBody>
          <a:bodyPr/>
          <a:lstStyle/>
          <a:p>
            <a:pPr rtl="0"/>
            <a:fld id="{B5CEABB6-07DC-46E8-9B57-56EC44A396E5}" type="slidenum">
              <a:rPr lang="it-IT" noProof="0" smtClean="0"/>
              <a:t>15</a:t>
            </a:fld>
            <a:endParaRPr lang="it-IT" noProof="0"/>
          </a:p>
        </p:txBody>
      </p:sp>
      <p:sp>
        <p:nvSpPr>
          <p:cNvPr id="17" name="CasellaDiTesto 16">
            <a:extLst>
              <a:ext uri="{FF2B5EF4-FFF2-40B4-BE49-F238E27FC236}">
                <a16:creationId xmlns:a16="http://schemas.microsoft.com/office/drawing/2014/main" id="{037A5CA7-80CB-FA6E-A610-66CDB2247C58}"/>
              </a:ext>
            </a:extLst>
          </p:cNvPr>
          <p:cNvSpPr txBox="1"/>
          <p:nvPr/>
        </p:nvSpPr>
        <p:spPr>
          <a:xfrm>
            <a:off x="3152115" y="379832"/>
            <a:ext cx="8037933" cy="954107"/>
          </a:xfrm>
          <a:prstGeom prst="rect">
            <a:avLst/>
          </a:prstGeom>
          <a:noFill/>
        </p:spPr>
        <p:txBody>
          <a:bodyPr wrap="square" rtlCol="0">
            <a:spAutoFit/>
          </a:bodyPr>
          <a:lstStyle/>
          <a:p>
            <a:r>
              <a:rPr lang="it-IT" sz="2800" b="1" dirty="0">
                <a:solidFill>
                  <a:srgbClr val="C00000"/>
                </a:solidFill>
              </a:rPr>
              <a:t>Un paio di considerazioni sul perché utilizzare Chaid nelle statistiche</a:t>
            </a:r>
          </a:p>
        </p:txBody>
      </p:sp>
    </p:spTree>
    <p:extLst>
      <p:ext uri="{BB962C8B-B14F-4D97-AF65-F5344CB8AC3E}">
        <p14:creationId xmlns:p14="http://schemas.microsoft.com/office/powerpoint/2010/main" val="211899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asellaDiTesto 31">
            <a:extLst>
              <a:ext uri="{FF2B5EF4-FFF2-40B4-BE49-F238E27FC236}">
                <a16:creationId xmlns:a16="http://schemas.microsoft.com/office/drawing/2014/main" id="{CD9E10DA-241C-0CE5-E14F-4355E04F9830}"/>
              </a:ext>
            </a:extLst>
          </p:cNvPr>
          <p:cNvSpPr txBox="1"/>
          <p:nvPr/>
        </p:nvSpPr>
        <p:spPr>
          <a:xfrm>
            <a:off x="3883672" y="541177"/>
            <a:ext cx="7419975" cy="523220"/>
          </a:xfrm>
          <a:prstGeom prst="rect">
            <a:avLst/>
          </a:prstGeom>
          <a:noFill/>
        </p:spPr>
        <p:txBody>
          <a:bodyPr wrap="square" rtlCol="0">
            <a:spAutoFit/>
          </a:bodyPr>
          <a:lstStyle/>
          <a:p>
            <a:r>
              <a:rPr lang="it-IT" sz="2800" b="1" dirty="0">
                <a:solidFill>
                  <a:srgbClr val="C00000"/>
                </a:solidFill>
              </a:rPr>
              <a:t>Dettagli tecnici</a:t>
            </a:r>
          </a:p>
        </p:txBody>
      </p:sp>
      <p:sp>
        <p:nvSpPr>
          <p:cNvPr id="34" name="CasellaDiTesto 33">
            <a:extLst>
              <a:ext uri="{FF2B5EF4-FFF2-40B4-BE49-F238E27FC236}">
                <a16:creationId xmlns:a16="http://schemas.microsoft.com/office/drawing/2014/main" id="{6425329A-5EE0-06B2-2491-C30183F0F685}"/>
              </a:ext>
            </a:extLst>
          </p:cNvPr>
          <p:cNvSpPr txBox="1"/>
          <p:nvPr/>
        </p:nvSpPr>
        <p:spPr>
          <a:xfrm>
            <a:off x="6783161" y="2969680"/>
            <a:ext cx="6324600" cy="1477328"/>
          </a:xfrm>
          <a:prstGeom prst="rect">
            <a:avLst/>
          </a:prstGeom>
          <a:noFill/>
        </p:spPr>
        <p:txBody>
          <a:bodyPr wrap="square" rtlCol="0">
            <a:spAutoFit/>
          </a:bodyPr>
          <a:lstStyle/>
          <a:p>
            <a:r>
              <a:rPr lang="it-IT" dirty="0"/>
              <a:t>Librerie utilizzate:</a:t>
            </a:r>
          </a:p>
          <a:p>
            <a:endParaRPr lang="it-IT" dirty="0"/>
          </a:p>
          <a:p>
            <a:endParaRPr lang="it-IT" dirty="0"/>
          </a:p>
          <a:p>
            <a:endParaRPr lang="it-IT" dirty="0"/>
          </a:p>
          <a:p>
            <a:pPr marL="285750" indent="-285750">
              <a:buFont typeface="Arial" panose="020B0604020202020204" pitchFamily="34" charset="0"/>
              <a:buChar char="•"/>
            </a:pPr>
            <a:endParaRPr lang="it-IT" dirty="0"/>
          </a:p>
        </p:txBody>
      </p:sp>
      <p:sp>
        <p:nvSpPr>
          <p:cNvPr id="35" name="CasellaDiTesto 34">
            <a:extLst>
              <a:ext uri="{FF2B5EF4-FFF2-40B4-BE49-F238E27FC236}">
                <a16:creationId xmlns:a16="http://schemas.microsoft.com/office/drawing/2014/main" id="{C108888D-2788-910B-AD4C-184BC4CE604C}"/>
              </a:ext>
            </a:extLst>
          </p:cNvPr>
          <p:cNvSpPr txBox="1"/>
          <p:nvPr/>
        </p:nvSpPr>
        <p:spPr>
          <a:xfrm>
            <a:off x="6783161" y="1466888"/>
            <a:ext cx="6324600" cy="646331"/>
          </a:xfrm>
          <a:prstGeom prst="rect">
            <a:avLst/>
          </a:prstGeom>
          <a:noFill/>
        </p:spPr>
        <p:txBody>
          <a:bodyPr wrap="square" rtlCol="0">
            <a:spAutoFit/>
          </a:bodyPr>
          <a:lstStyle/>
          <a:p>
            <a:r>
              <a:rPr lang="it-IT" dirty="0"/>
              <a:t>Linguaggio utilizzato:</a:t>
            </a:r>
          </a:p>
          <a:p>
            <a:pPr marL="285750" indent="-285750">
              <a:buFont typeface="Arial" panose="020B0604020202020204" pitchFamily="34" charset="0"/>
              <a:buChar char="•"/>
            </a:pPr>
            <a:endParaRPr lang="it-IT" dirty="0"/>
          </a:p>
        </p:txBody>
      </p:sp>
      <p:sp>
        <p:nvSpPr>
          <p:cNvPr id="2" name="CasellaDiTesto 1">
            <a:extLst>
              <a:ext uri="{FF2B5EF4-FFF2-40B4-BE49-F238E27FC236}">
                <a16:creationId xmlns:a16="http://schemas.microsoft.com/office/drawing/2014/main" id="{750C36E9-71B5-193F-6AEF-15048AD57016}"/>
              </a:ext>
            </a:extLst>
          </p:cNvPr>
          <p:cNvSpPr txBox="1"/>
          <p:nvPr/>
        </p:nvSpPr>
        <p:spPr>
          <a:xfrm>
            <a:off x="730716" y="1312915"/>
            <a:ext cx="4310743" cy="646331"/>
          </a:xfrm>
          <a:prstGeom prst="rect">
            <a:avLst/>
          </a:prstGeom>
          <a:noFill/>
        </p:spPr>
        <p:txBody>
          <a:bodyPr wrap="square" rtlCol="0">
            <a:spAutoFit/>
          </a:bodyPr>
          <a:lstStyle/>
          <a:p>
            <a:r>
              <a:rPr lang="it-IT" dirty="0"/>
              <a:t>Database dei voli che contiene più di 300 record che analizzeremo:</a:t>
            </a:r>
          </a:p>
        </p:txBody>
      </p:sp>
      <p:pic>
        <p:nvPicPr>
          <p:cNvPr id="3" name="Immagine 2">
            <a:extLst>
              <a:ext uri="{FF2B5EF4-FFF2-40B4-BE49-F238E27FC236}">
                <a16:creationId xmlns:a16="http://schemas.microsoft.com/office/drawing/2014/main" id="{F3C34EE5-CA0F-1F0D-EE93-A33CD41814C7}"/>
              </a:ext>
            </a:extLst>
          </p:cNvPr>
          <p:cNvPicPr>
            <a:picLocks noChangeAspect="1"/>
          </p:cNvPicPr>
          <p:nvPr/>
        </p:nvPicPr>
        <p:blipFill rotWithShape="1">
          <a:blip r:embed="rId3"/>
          <a:srcRect l="21811" t="12945" r="13697" b="14558"/>
          <a:stretch/>
        </p:blipFill>
        <p:spPr>
          <a:xfrm>
            <a:off x="814691" y="1959246"/>
            <a:ext cx="5551896" cy="3510622"/>
          </a:xfrm>
          <a:prstGeom prst="rect">
            <a:avLst/>
          </a:prstGeom>
        </p:spPr>
      </p:pic>
      <p:pic>
        <p:nvPicPr>
          <p:cNvPr id="6" name="Immagine 5">
            <a:extLst>
              <a:ext uri="{FF2B5EF4-FFF2-40B4-BE49-F238E27FC236}">
                <a16:creationId xmlns:a16="http://schemas.microsoft.com/office/drawing/2014/main" id="{76B33366-CF30-01B0-614C-AAA427038C00}"/>
              </a:ext>
            </a:extLst>
          </p:cNvPr>
          <p:cNvPicPr>
            <a:picLocks noChangeAspect="1"/>
          </p:cNvPicPr>
          <p:nvPr/>
        </p:nvPicPr>
        <p:blipFill rotWithShape="1">
          <a:blip r:embed="rId4"/>
          <a:srcRect l="28622" t="45306" r="54618" b="50000"/>
          <a:stretch/>
        </p:blipFill>
        <p:spPr>
          <a:xfrm>
            <a:off x="6878798" y="5043599"/>
            <a:ext cx="2705884" cy="426269"/>
          </a:xfrm>
          <a:prstGeom prst="rect">
            <a:avLst/>
          </a:prstGeom>
        </p:spPr>
      </p:pic>
      <p:pic>
        <p:nvPicPr>
          <p:cNvPr id="8" name="Immagine 7">
            <a:extLst>
              <a:ext uri="{FF2B5EF4-FFF2-40B4-BE49-F238E27FC236}">
                <a16:creationId xmlns:a16="http://schemas.microsoft.com/office/drawing/2014/main" id="{E8031C36-3965-4D88-61F6-BBDD38C14D29}"/>
              </a:ext>
            </a:extLst>
          </p:cNvPr>
          <p:cNvPicPr>
            <a:picLocks noChangeAspect="1"/>
          </p:cNvPicPr>
          <p:nvPr/>
        </p:nvPicPr>
        <p:blipFill rotWithShape="1">
          <a:blip r:embed="rId5"/>
          <a:srcRect l="28699" t="15521" r="50000" b="73741"/>
          <a:stretch/>
        </p:blipFill>
        <p:spPr>
          <a:xfrm>
            <a:off x="6878798" y="3367215"/>
            <a:ext cx="2597020" cy="736412"/>
          </a:xfrm>
          <a:prstGeom prst="rect">
            <a:avLst/>
          </a:prstGeom>
        </p:spPr>
      </p:pic>
      <p:pic>
        <p:nvPicPr>
          <p:cNvPr id="10" name="Immagine 9">
            <a:extLst>
              <a:ext uri="{FF2B5EF4-FFF2-40B4-BE49-F238E27FC236}">
                <a16:creationId xmlns:a16="http://schemas.microsoft.com/office/drawing/2014/main" id="{7C03F9B0-C42B-2FBF-CE6D-7F860A6639FB}"/>
              </a:ext>
            </a:extLst>
          </p:cNvPr>
          <p:cNvPicPr>
            <a:picLocks noChangeAspect="1"/>
          </p:cNvPicPr>
          <p:nvPr/>
        </p:nvPicPr>
        <p:blipFill rotWithShape="1">
          <a:blip r:embed="rId6"/>
          <a:srcRect l="57704" t="32653" r="3878" b="43946"/>
          <a:stretch/>
        </p:blipFill>
        <p:spPr>
          <a:xfrm>
            <a:off x="6878798" y="1933866"/>
            <a:ext cx="1698171" cy="581844"/>
          </a:xfrm>
          <a:prstGeom prst="rect">
            <a:avLst/>
          </a:prstGeom>
        </p:spPr>
      </p:pic>
      <p:sp>
        <p:nvSpPr>
          <p:cNvPr id="11" name="CasellaDiTesto 10">
            <a:extLst>
              <a:ext uri="{FF2B5EF4-FFF2-40B4-BE49-F238E27FC236}">
                <a16:creationId xmlns:a16="http://schemas.microsoft.com/office/drawing/2014/main" id="{A8C4F68D-CCAB-ACF9-9E61-CE36C98F73B7}"/>
              </a:ext>
            </a:extLst>
          </p:cNvPr>
          <p:cNvSpPr txBox="1"/>
          <p:nvPr/>
        </p:nvSpPr>
        <p:spPr>
          <a:xfrm>
            <a:off x="6783161" y="4610402"/>
            <a:ext cx="6324600" cy="646331"/>
          </a:xfrm>
          <a:prstGeom prst="rect">
            <a:avLst/>
          </a:prstGeom>
          <a:noFill/>
        </p:spPr>
        <p:txBody>
          <a:bodyPr wrap="square" rtlCol="0">
            <a:spAutoFit/>
          </a:bodyPr>
          <a:lstStyle/>
          <a:p>
            <a:r>
              <a:rPr lang="it-IT" dirty="0"/>
              <a:t>Configurazione algoritmo:</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899587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17</a:t>
            </a:fld>
            <a:endParaRPr lang="it-IT" dirty="0"/>
          </a:p>
        </p:txBody>
      </p:sp>
      <p:sp>
        <p:nvSpPr>
          <p:cNvPr id="8" name="Segnaposto contenuto 12">
            <a:extLst>
              <a:ext uri="{FF2B5EF4-FFF2-40B4-BE49-F238E27FC236}">
                <a16:creationId xmlns:a16="http://schemas.microsoft.com/office/drawing/2014/main" id="{531F6AB0-FCB9-F757-0048-0F9DBC1EC0A5}"/>
              </a:ext>
            </a:extLst>
          </p:cNvPr>
          <p:cNvSpPr txBox="1">
            <a:spLocks/>
          </p:cNvSpPr>
          <p:nvPr/>
        </p:nvSpPr>
        <p:spPr>
          <a:xfrm>
            <a:off x="615820" y="839483"/>
            <a:ext cx="11336693" cy="26810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600" dirty="0"/>
              <a:t>Come campione di statistica è stata selezionata la </a:t>
            </a:r>
            <a:r>
              <a:rPr lang="it-IT" sz="1600" b="1" dirty="0"/>
              <a:t>classe Economy </a:t>
            </a:r>
            <a:r>
              <a:rPr lang="it-IT" sz="1600" dirty="0"/>
              <a:t>con </a:t>
            </a:r>
            <a:r>
              <a:rPr lang="it-IT" sz="1600" b="1" dirty="0"/>
              <a:t>un tariffario minore di 150 euro</a:t>
            </a:r>
            <a:r>
              <a:rPr lang="it-IT" sz="1600" dirty="0"/>
              <a:t>, si è posto l’obbiettivo di studiare </a:t>
            </a:r>
            <a:r>
              <a:rPr lang="it-IT" sz="1600" u="sng" dirty="0"/>
              <a:t>le destinazioni più predilette e come sono distribuite tra il mese di Dicembre e Febbraio</a:t>
            </a:r>
            <a:r>
              <a:rPr lang="it-IT" sz="1600" b="1" u="sng" dirty="0"/>
              <a:t> </a:t>
            </a:r>
            <a:endParaRPr lang="it-IT" sz="1600" u="sng" dirty="0"/>
          </a:p>
        </p:txBody>
      </p:sp>
      <p:pic>
        <p:nvPicPr>
          <p:cNvPr id="7" name="Immagine 6">
            <a:extLst>
              <a:ext uri="{FF2B5EF4-FFF2-40B4-BE49-F238E27FC236}">
                <a16:creationId xmlns:a16="http://schemas.microsoft.com/office/drawing/2014/main" id="{0DC61079-AB6E-783C-FCBB-FA0443DCED07}"/>
              </a:ext>
            </a:extLst>
          </p:cNvPr>
          <p:cNvPicPr>
            <a:picLocks noChangeAspect="1"/>
          </p:cNvPicPr>
          <p:nvPr/>
        </p:nvPicPr>
        <p:blipFill rotWithShape="1">
          <a:blip r:embed="rId3"/>
          <a:srcRect l="28776" t="47619" r="39081" b="50000"/>
          <a:stretch/>
        </p:blipFill>
        <p:spPr>
          <a:xfrm>
            <a:off x="3161900" y="1489240"/>
            <a:ext cx="5620962" cy="234207"/>
          </a:xfrm>
          <a:prstGeom prst="rect">
            <a:avLst/>
          </a:prstGeom>
        </p:spPr>
      </p:pic>
      <p:pic>
        <p:nvPicPr>
          <p:cNvPr id="4" name="Immagine 3">
            <a:extLst>
              <a:ext uri="{FF2B5EF4-FFF2-40B4-BE49-F238E27FC236}">
                <a16:creationId xmlns:a16="http://schemas.microsoft.com/office/drawing/2014/main" id="{F992BF6F-DEED-DD36-CA4C-6F1E75CC4763}"/>
              </a:ext>
            </a:extLst>
          </p:cNvPr>
          <p:cNvPicPr>
            <a:picLocks noChangeAspect="1"/>
          </p:cNvPicPr>
          <p:nvPr/>
        </p:nvPicPr>
        <p:blipFill rotWithShape="1">
          <a:blip r:embed="rId4"/>
          <a:srcRect l="9490" t="26258" r="55918" b="26259"/>
          <a:stretch/>
        </p:blipFill>
        <p:spPr>
          <a:xfrm>
            <a:off x="862850" y="2039626"/>
            <a:ext cx="5697770" cy="4399384"/>
          </a:xfrm>
          <a:prstGeom prst="rect">
            <a:avLst/>
          </a:prstGeom>
        </p:spPr>
      </p:pic>
      <p:pic>
        <p:nvPicPr>
          <p:cNvPr id="5" name="Immagine 4">
            <a:extLst>
              <a:ext uri="{FF2B5EF4-FFF2-40B4-BE49-F238E27FC236}">
                <a16:creationId xmlns:a16="http://schemas.microsoft.com/office/drawing/2014/main" id="{A5954D90-D601-D1F7-BBC1-561892160EC7}"/>
              </a:ext>
            </a:extLst>
          </p:cNvPr>
          <p:cNvPicPr>
            <a:picLocks noChangeAspect="1"/>
          </p:cNvPicPr>
          <p:nvPr/>
        </p:nvPicPr>
        <p:blipFill rotWithShape="1">
          <a:blip r:embed="rId5"/>
          <a:srcRect l="47220" t="28844" r="39847" b="57007"/>
          <a:stretch/>
        </p:blipFill>
        <p:spPr>
          <a:xfrm>
            <a:off x="7906406" y="4692135"/>
            <a:ext cx="2155371" cy="1326382"/>
          </a:xfrm>
          <a:prstGeom prst="rect">
            <a:avLst/>
          </a:prstGeom>
        </p:spPr>
      </p:pic>
      <p:sp>
        <p:nvSpPr>
          <p:cNvPr id="10" name="CasellaDiTesto 9">
            <a:extLst>
              <a:ext uri="{FF2B5EF4-FFF2-40B4-BE49-F238E27FC236}">
                <a16:creationId xmlns:a16="http://schemas.microsoft.com/office/drawing/2014/main" id="{83B9E4FC-C369-A133-E5C5-6FF15798861A}"/>
              </a:ext>
            </a:extLst>
          </p:cNvPr>
          <p:cNvSpPr txBox="1"/>
          <p:nvPr/>
        </p:nvSpPr>
        <p:spPr>
          <a:xfrm>
            <a:off x="1856669" y="261694"/>
            <a:ext cx="9407901" cy="523220"/>
          </a:xfrm>
          <a:prstGeom prst="rect">
            <a:avLst/>
          </a:prstGeom>
          <a:noFill/>
        </p:spPr>
        <p:txBody>
          <a:bodyPr wrap="square" rtlCol="0">
            <a:spAutoFit/>
          </a:bodyPr>
          <a:lstStyle/>
          <a:p>
            <a:r>
              <a:rPr lang="it-IT" sz="2800" b="1" dirty="0">
                <a:solidFill>
                  <a:srgbClr val="C00000"/>
                </a:solidFill>
              </a:rPr>
              <a:t>Caso di studio n1 – Costruzione dell’albero decisionale</a:t>
            </a:r>
          </a:p>
        </p:txBody>
      </p:sp>
      <p:pic>
        <p:nvPicPr>
          <p:cNvPr id="2" name="Immagine 1">
            <a:extLst>
              <a:ext uri="{FF2B5EF4-FFF2-40B4-BE49-F238E27FC236}">
                <a16:creationId xmlns:a16="http://schemas.microsoft.com/office/drawing/2014/main" id="{26B7E0DF-8014-5F54-B08C-BD105078701B}"/>
              </a:ext>
            </a:extLst>
          </p:cNvPr>
          <p:cNvPicPr>
            <a:picLocks noChangeAspect="1"/>
          </p:cNvPicPr>
          <p:nvPr/>
        </p:nvPicPr>
        <p:blipFill rotWithShape="1">
          <a:blip r:embed="rId6"/>
          <a:srcRect l="25379" t="9697" r="53182" b="48666"/>
          <a:stretch/>
        </p:blipFill>
        <p:spPr>
          <a:xfrm>
            <a:off x="7906406" y="2134700"/>
            <a:ext cx="2056377" cy="2246470"/>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67D413C4-12F6-CC36-55DD-D03ED98714BA}"/>
                  </a:ext>
                </a:extLst>
              </p:cNvPr>
              <p:cNvSpPr txBox="1"/>
              <p:nvPr/>
            </p:nvSpPr>
            <p:spPr>
              <a:xfrm>
                <a:off x="3967899" y="3652316"/>
                <a:ext cx="3760390"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it-IT" sz="1400" b="1" i="1" smtClean="0">
                              <a:solidFill>
                                <a:srgbClr val="555555"/>
                              </a:solidFill>
                              <a:effectLst/>
                              <a:latin typeface="Cambria Math" panose="02040503050406030204" pitchFamily="18" charset="0"/>
                            </a:rPr>
                          </m:ctrlPr>
                        </m:radPr>
                        <m:deg/>
                        <m:e>
                          <m:f>
                            <m:fPr>
                              <m:ctrlPr>
                                <a:rPr lang="it-IT" sz="1400" b="1" i="1" smtClean="0">
                                  <a:solidFill>
                                    <a:srgbClr val="555555"/>
                                  </a:solidFill>
                                  <a:effectLst/>
                                  <a:latin typeface="Cambria Math" panose="02040503050406030204" pitchFamily="18" charset="0"/>
                                </a:rPr>
                              </m:ctrlPr>
                            </m:fPr>
                            <m:num>
                              <m:sSup>
                                <m:sSupPr>
                                  <m:ctrlPr>
                                    <a:rPr lang="it-IT" sz="1400" b="1" i="1">
                                      <a:solidFill>
                                        <a:srgbClr val="555555"/>
                                      </a:solidFill>
                                      <a:latin typeface="Cambria Math" panose="02040503050406030204" pitchFamily="18" charset="0"/>
                                    </a:rPr>
                                  </m:ctrlPr>
                                </m:sSupPr>
                                <m:e>
                                  <m:d>
                                    <m:dPr>
                                      <m:ctrlPr>
                                        <a:rPr lang="it-IT" sz="1400" b="1" i="1">
                                          <a:solidFill>
                                            <a:srgbClr val="555555"/>
                                          </a:solidFill>
                                          <a:latin typeface="Cambria Math" panose="02040503050406030204" pitchFamily="18" charset="0"/>
                                        </a:rPr>
                                      </m:ctrlPr>
                                    </m:dPr>
                                    <m:e>
                                      <m:r>
                                        <a:rPr lang="it-IT" sz="1400" b="1" i="1">
                                          <a:solidFill>
                                            <a:srgbClr val="555555"/>
                                          </a:solidFill>
                                          <a:latin typeface="Cambria Math" panose="02040503050406030204" pitchFamily="18" charset="0"/>
                                        </a:rPr>
                                        <m:t>𝒚</m:t>
                                      </m:r>
                                      <m:r>
                                        <a:rPr lang="it-IT" sz="1400" b="1" i="1">
                                          <a:solidFill>
                                            <a:srgbClr val="555555"/>
                                          </a:solidFill>
                                          <a:latin typeface="Cambria Math" panose="02040503050406030204" pitchFamily="18" charset="0"/>
                                        </a:rPr>
                                        <m:t>−</m:t>
                                      </m:r>
                                      <m:r>
                                        <a:rPr lang="it-IT" sz="1400" b="1" i="1">
                                          <a:solidFill>
                                            <a:srgbClr val="555555"/>
                                          </a:solidFill>
                                          <a:latin typeface="Cambria Math" panose="02040503050406030204" pitchFamily="18" charset="0"/>
                                        </a:rPr>
                                        <m:t>𝒚</m:t>
                                      </m:r>
                                      <m:r>
                                        <a:rPr lang="it-IT" sz="1400" b="1" i="1">
                                          <a:solidFill>
                                            <a:srgbClr val="555555"/>
                                          </a:solidFill>
                                          <a:latin typeface="Cambria Math" panose="02040503050406030204" pitchFamily="18" charset="0"/>
                                        </a:rPr>
                                        <m:t>′</m:t>
                                      </m:r>
                                    </m:e>
                                  </m:d>
                                </m:e>
                                <m:sup>
                                  <m:r>
                                    <a:rPr lang="it-IT" sz="1400" b="1" i="1">
                                      <a:solidFill>
                                        <a:srgbClr val="555555"/>
                                      </a:solidFill>
                                      <a:latin typeface="Cambria Math" panose="02040503050406030204" pitchFamily="18" charset="0"/>
                                    </a:rPr>
                                    <m:t>𝟐</m:t>
                                  </m:r>
                                </m:sup>
                              </m:sSup>
                            </m:num>
                            <m:den>
                              <m:r>
                                <a:rPr lang="it-IT" sz="1400" b="1" i="1" smtClean="0">
                                  <a:solidFill>
                                    <a:srgbClr val="555555"/>
                                  </a:solidFill>
                                  <a:effectLst/>
                                  <a:latin typeface="Cambria Math" panose="02040503050406030204" pitchFamily="18" charset="0"/>
                                </a:rPr>
                                <m:t>𝒚</m:t>
                              </m:r>
                              <m:r>
                                <a:rPr lang="it-IT" sz="1400" b="1" i="1" smtClean="0">
                                  <a:solidFill>
                                    <a:srgbClr val="555555"/>
                                  </a:solidFill>
                                  <a:effectLst/>
                                  <a:latin typeface="Cambria Math" panose="02040503050406030204" pitchFamily="18" charset="0"/>
                                </a:rPr>
                                <m:t>′</m:t>
                              </m:r>
                            </m:den>
                          </m:f>
                        </m:e>
                      </m:rad>
                    </m:oMath>
                  </m:oMathPara>
                </a14:m>
                <a:endParaRPr lang="it-IT" sz="1400" dirty="0"/>
              </a:p>
            </p:txBody>
          </p:sp>
        </mc:Choice>
        <mc:Fallback xmlns="">
          <p:sp>
            <p:nvSpPr>
              <p:cNvPr id="3" name="CasellaDiTesto 2">
                <a:extLst>
                  <a:ext uri="{FF2B5EF4-FFF2-40B4-BE49-F238E27FC236}">
                    <a16:creationId xmlns:a16="http://schemas.microsoft.com/office/drawing/2014/main" id="{67D413C4-12F6-CC36-55DD-D03ED98714BA}"/>
                  </a:ext>
                </a:extLst>
              </p:cNvPr>
              <p:cNvSpPr txBox="1">
                <a:spLocks noRot="1" noChangeAspect="1" noMove="1" noResize="1" noEditPoints="1" noAdjustHandles="1" noChangeArrowheads="1" noChangeShapeType="1" noTextEdit="1"/>
              </p:cNvSpPr>
              <p:nvPr/>
            </p:nvSpPr>
            <p:spPr>
              <a:xfrm>
                <a:off x="3967899" y="3652316"/>
                <a:ext cx="3760390" cy="728854"/>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345063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uppo 54">
            <a:extLst>
              <a:ext uri="{FF2B5EF4-FFF2-40B4-BE49-F238E27FC236}">
                <a16:creationId xmlns:a16="http://schemas.microsoft.com/office/drawing/2014/main" id="{F363099B-E80E-4A46-737C-2564ACDAF172}"/>
              </a:ext>
            </a:extLst>
          </p:cNvPr>
          <p:cNvGrpSpPr/>
          <p:nvPr/>
        </p:nvGrpSpPr>
        <p:grpSpPr>
          <a:xfrm>
            <a:off x="555591" y="1177152"/>
            <a:ext cx="14202593" cy="3276133"/>
            <a:chOff x="583583" y="328066"/>
            <a:chExt cx="14202593" cy="3276133"/>
          </a:xfrm>
        </p:grpSpPr>
        <p:sp>
          <p:nvSpPr>
            <p:cNvPr id="19" name="CasellaDiTesto 18">
              <a:extLst>
                <a:ext uri="{FF2B5EF4-FFF2-40B4-BE49-F238E27FC236}">
                  <a16:creationId xmlns:a16="http://schemas.microsoft.com/office/drawing/2014/main" id="{E79D821F-8721-5D76-95FB-ACB8F1FE9400}"/>
                </a:ext>
              </a:extLst>
            </p:cNvPr>
            <p:cNvSpPr txBox="1"/>
            <p:nvPr/>
          </p:nvSpPr>
          <p:spPr>
            <a:xfrm>
              <a:off x="8688622" y="924020"/>
              <a:ext cx="6097554" cy="369332"/>
            </a:xfrm>
            <a:prstGeom prst="rect">
              <a:avLst/>
            </a:prstGeom>
            <a:noFill/>
          </p:spPr>
          <p:txBody>
            <a:bodyPr wrap="square">
              <a:spAutoFit/>
            </a:bodyPr>
            <a:lstStyle/>
            <a:p>
              <a:r>
                <a:rPr lang="it-IT" dirty="0"/>
                <a:t>Parigi</a:t>
              </a:r>
            </a:p>
          </p:txBody>
        </p:sp>
        <p:grpSp>
          <p:nvGrpSpPr>
            <p:cNvPr id="54" name="Gruppo 53">
              <a:extLst>
                <a:ext uri="{FF2B5EF4-FFF2-40B4-BE49-F238E27FC236}">
                  <a16:creationId xmlns:a16="http://schemas.microsoft.com/office/drawing/2014/main" id="{5A84583A-EBBE-6FC9-411D-8EBCF33B5316}"/>
                </a:ext>
              </a:extLst>
            </p:cNvPr>
            <p:cNvGrpSpPr/>
            <p:nvPr/>
          </p:nvGrpSpPr>
          <p:grpSpPr>
            <a:xfrm>
              <a:off x="583583" y="328066"/>
              <a:ext cx="10974712" cy="3276133"/>
              <a:chOff x="583583" y="328066"/>
              <a:chExt cx="10974712" cy="3276133"/>
            </a:xfrm>
          </p:grpSpPr>
          <p:sp>
            <p:nvSpPr>
              <p:cNvPr id="10" name="Ovale 9">
                <a:extLst>
                  <a:ext uri="{FF2B5EF4-FFF2-40B4-BE49-F238E27FC236}">
                    <a16:creationId xmlns:a16="http://schemas.microsoft.com/office/drawing/2014/main" id="{586318A7-5420-E8F0-A0B7-59772CC78C00}"/>
                  </a:ext>
                </a:extLst>
              </p:cNvPr>
              <p:cNvSpPr/>
              <p:nvPr/>
            </p:nvSpPr>
            <p:spPr>
              <a:xfrm>
                <a:off x="5673013" y="328066"/>
                <a:ext cx="354563" cy="3157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Rombo 10">
                <a:extLst>
                  <a:ext uri="{FF2B5EF4-FFF2-40B4-BE49-F238E27FC236}">
                    <a16:creationId xmlns:a16="http://schemas.microsoft.com/office/drawing/2014/main" id="{5B85F9B8-8A3F-66AC-339D-5EE319355DB8}"/>
                  </a:ext>
                </a:extLst>
              </p:cNvPr>
              <p:cNvSpPr/>
              <p:nvPr/>
            </p:nvSpPr>
            <p:spPr>
              <a:xfrm>
                <a:off x="4637314" y="1026367"/>
                <a:ext cx="2388638" cy="6344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sz="1400" dirty="0"/>
                  <a:t>Destinazione</a:t>
                </a:r>
              </a:p>
            </p:txBody>
          </p:sp>
          <p:cxnSp>
            <p:nvCxnSpPr>
              <p:cNvPr id="3" name="Connettore 2 2">
                <a:extLst>
                  <a:ext uri="{FF2B5EF4-FFF2-40B4-BE49-F238E27FC236}">
                    <a16:creationId xmlns:a16="http://schemas.microsoft.com/office/drawing/2014/main" id="{D2AE1E63-9301-F606-3AD1-00BA86DA7770}"/>
                  </a:ext>
                </a:extLst>
              </p:cNvPr>
              <p:cNvCxnSpPr/>
              <p:nvPr/>
            </p:nvCxnSpPr>
            <p:spPr>
              <a:xfrm>
                <a:off x="7595118" y="933061"/>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1B865733-FC12-90EF-2D64-9FC3B0AB4218}"/>
                  </a:ext>
                </a:extLst>
              </p:cNvPr>
              <p:cNvCxnSpPr>
                <a:cxnSpLocks/>
              </p:cNvCxnSpPr>
              <p:nvPr/>
            </p:nvCxnSpPr>
            <p:spPr>
              <a:xfrm>
                <a:off x="5850294" y="727788"/>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asellaDiTesto 12">
                <a:extLst>
                  <a:ext uri="{FF2B5EF4-FFF2-40B4-BE49-F238E27FC236}">
                    <a16:creationId xmlns:a16="http://schemas.microsoft.com/office/drawing/2014/main" id="{BC84698B-0CD1-D471-3DE2-597AC1712875}"/>
                  </a:ext>
                </a:extLst>
              </p:cNvPr>
              <p:cNvSpPr txBox="1"/>
              <p:nvPr/>
            </p:nvSpPr>
            <p:spPr>
              <a:xfrm>
                <a:off x="583583" y="802433"/>
                <a:ext cx="877484" cy="369332"/>
              </a:xfrm>
              <a:prstGeom prst="rect">
                <a:avLst/>
              </a:prstGeom>
              <a:noFill/>
            </p:spPr>
            <p:txBody>
              <a:bodyPr wrap="none" rtlCol="0">
                <a:spAutoFit/>
              </a:bodyPr>
              <a:lstStyle/>
              <a:p>
                <a:r>
                  <a:rPr lang="it-IT" dirty="0"/>
                  <a:t>Londra</a:t>
                </a:r>
              </a:p>
            </p:txBody>
          </p:sp>
          <p:sp>
            <p:nvSpPr>
              <p:cNvPr id="20" name="CasellaDiTesto 19">
                <a:extLst>
                  <a:ext uri="{FF2B5EF4-FFF2-40B4-BE49-F238E27FC236}">
                    <a16:creationId xmlns:a16="http://schemas.microsoft.com/office/drawing/2014/main" id="{39FE3246-6676-C4EB-9A79-E83B8372E73C}"/>
                  </a:ext>
                </a:extLst>
              </p:cNvPr>
              <p:cNvSpPr txBox="1"/>
              <p:nvPr/>
            </p:nvSpPr>
            <p:spPr>
              <a:xfrm>
                <a:off x="5460741" y="2141462"/>
                <a:ext cx="6097554" cy="369332"/>
              </a:xfrm>
              <a:prstGeom prst="rect">
                <a:avLst/>
              </a:prstGeom>
              <a:noFill/>
            </p:spPr>
            <p:txBody>
              <a:bodyPr wrap="square">
                <a:spAutoFit/>
              </a:bodyPr>
              <a:lstStyle/>
              <a:p>
                <a:r>
                  <a:rPr lang="it-IT" dirty="0"/>
                  <a:t>Roma</a:t>
                </a:r>
              </a:p>
            </p:txBody>
          </p:sp>
          <p:grpSp>
            <p:nvGrpSpPr>
              <p:cNvPr id="26" name="Gruppo 25">
                <a:extLst>
                  <a:ext uri="{FF2B5EF4-FFF2-40B4-BE49-F238E27FC236}">
                    <a16:creationId xmlns:a16="http://schemas.microsoft.com/office/drawing/2014/main" id="{AB228F1E-4A1F-1AE8-2E56-78C5582AD3B9}"/>
                  </a:ext>
                </a:extLst>
              </p:cNvPr>
              <p:cNvGrpSpPr/>
              <p:nvPr/>
            </p:nvGrpSpPr>
            <p:grpSpPr>
              <a:xfrm>
                <a:off x="4703397" y="2591117"/>
                <a:ext cx="2547258" cy="1013082"/>
                <a:chOff x="8582300" y="2421220"/>
                <a:chExt cx="2547258" cy="1013082"/>
              </a:xfrm>
            </p:grpSpPr>
            <p:pic>
              <p:nvPicPr>
                <p:cNvPr id="24" name="Immagine 23">
                  <a:extLst>
                    <a:ext uri="{FF2B5EF4-FFF2-40B4-BE49-F238E27FC236}">
                      <a16:creationId xmlns:a16="http://schemas.microsoft.com/office/drawing/2014/main" id="{554E1216-4288-6931-99C4-02AA5EF688B1}"/>
                    </a:ext>
                  </a:extLst>
                </p:cNvPr>
                <p:cNvPicPr>
                  <a:picLocks noChangeAspect="1"/>
                </p:cNvPicPr>
                <p:nvPr/>
              </p:nvPicPr>
              <p:blipFill rotWithShape="1">
                <a:blip r:embed="rId2"/>
                <a:srcRect l="28006" t="73192" r="53469" b="13606"/>
                <a:stretch/>
              </p:blipFill>
              <p:spPr>
                <a:xfrm>
                  <a:off x="8582300" y="2528835"/>
                  <a:ext cx="2547257" cy="905467"/>
                </a:xfrm>
                <a:prstGeom prst="rect">
                  <a:avLst/>
                </a:prstGeom>
              </p:spPr>
            </p:pic>
            <p:pic>
              <p:nvPicPr>
                <p:cNvPr id="25" name="Immagine 24">
                  <a:extLst>
                    <a:ext uri="{FF2B5EF4-FFF2-40B4-BE49-F238E27FC236}">
                      <a16:creationId xmlns:a16="http://schemas.microsoft.com/office/drawing/2014/main" id="{F86D58BD-8B44-9D0F-25BF-75B89C8E41E2}"/>
                    </a:ext>
                  </a:extLst>
                </p:cNvPr>
                <p:cNvPicPr>
                  <a:picLocks noChangeAspect="1"/>
                </p:cNvPicPr>
                <p:nvPr/>
              </p:nvPicPr>
              <p:blipFill rotWithShape="1">
                <a:blip r:embed="rId2"/>
                <a:srcRect l="25201" t="10612" r="53906" b="87236"/>
                <a:stretch/>
              </p:blipFill>
              <p:spPr>
                <a:xfrm>
                  <a:off x="8582300" y="2421220"/>
                  <a:ext cx="2547258" cy="147570"/>
                </a:xfrm>
                <a:prstGeom prst="rect">
                  <a:avLst/>
                </a:prstGeom>
              </p:spPr>
            </p:pic>
          </p:grpSp>
          <p:cxnSp>
            <p:nvCxnSpPr>
              <p:cNvPr id="37" name="Connettore 2 36">
                <a:extLst>
                  <a:ext uri="{FF2B5EF4-FFF2-40B4-BE49-F238E27FC236}">
                    <a16:creationId xmlns:a16="http://schemas.microsoft.com/office/drawing/2014/main" id="{934D6ABA-94AD-FE61-B1A7-861CF2201ADB}"/>
                  </a:ext>
                </a:extLst>
              </p:cNvPr>
              <p:cNvCxnSpPr>
                <a:cxnSpLocks/>
              </p:cNvCxnSpPr>
              <p:nvPr/>
            </p:nvCxnSpPr>
            <p:spPr>
              <a:xfrm>
                <a:off x="5831633" y="1927544"/>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587B76F6-6EAA-2651-8762-CFAA7C54526C}"/>
                  </a:ext>
                </a:extLst>
              </p:cNvPr>
              <p:cNvCxnSpPr>
                <a:cxnSpLocks/>
              </p:cNvCxnSpPr>
              <p:nvPr/>
            </p:nvCxnSpPr>
            <p:spPr>
              <a:xfrm>
                <a:off x="7250655" y="1320766"/>
                <a:ext cx="1010092" cy="22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ttore 2 41">
                <a:extLst>
                  <a:ext uri="{FF2B5EF4-FFF2-40B4-BE49-F238E27FC236}">
                    <a16:creationId xmlns:a16="http://schemas.microsoft.com/office/drawing/2014/main" id="{236506BF-FA0E-DC02-8922-7B00C2F9EEAC}"/>
                  </a:ext>
                </a:extLst>
              </p:cNvPr>
              <p:cNvCxnSpPr>
                <a:cxnSpLocks/>
              </p:cNvCxnSpPr>
              <p:nvPr/>
            </p:nvCxnSpPr>
            <p:spPr>
              <a:xfrm flipH="1">
                <a:off x="3433366" y="1320766"/>
                <a:ext cx="937874" cy="69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57" name="CasellaDiTesto 56">
            <a:extLst>
              <a:ext uri="{FF2B5EF4-FFF2-40B4-BE49-F238E27FC236}">
                <a16:creationId xmlns:a16="http://schemas.microsoft.com/office/drawing/2014/main" id="{1487FEE4-3DF9-5994-5E76-89FAB07ED560}"/>
              </a:ext>
            </a:extLst>
          </p:cNvPr>
          <p:cNvSpPr txBox="1"/>
          <p:nvPr/>
        </p:nvSpPr>
        <p:spPr>
          <a:xfrm>
            <a:off x="4851512" y="5124376"/>
            <a:ext cx="6324600" cy="1754326"/>
          </a:xfrm>
          <a:prstGeom prst="rect">
            <a:avLst/>
          </a:prstGeom>
          <a:noFill/>
        </p:spPr>
        <p:txBody>
          <a:bodyPr wrap="square" rtlCol="0">
            <a:spAutoFit/>
          </a:bodyPr>
          <a:lstStyle/>
          <a:p>
            <a:endParaRPr lang="it-IT" dirty="0">
              <a:solidFill>
                <a:srgbClr val="C00000"/>
              </a:solidFill>
            </a:endParaRPr>
          </a:p>
          <a:p>
            <a:endParaRPr lang="it-IT" dirty="0"/>
          </a:p>
          <a:p>
            <a:endParaRPr lang="it-IT" dirty="0"/>
          </a:p>
          <a:p>
            <a:endParaRPr lang="it-IT" dirty="0"/>
          </a:p>
          <a:p>
            <a:endParaRPr lang="it-IT" dirty="0"/>
          </a:p>
          <a:p>
            <a:pPr marL="285750" indent="-285750">
              <a:buFont typeface="Arial" panose="020B0604020202020204" pitchFamily="34" charset="0"/>
              <a:buChar char="•"/>
            </a:pPr>
            <a:endParaRPr lang="it-IT" dirty="0"/>
          </a:p>
        </p:txBody>
      </p:sp>
      <p:pic>
        <p:nvPicPr>
          <p:cNvPr id="59" name="Immagine 58">
            <a:extLst>
              <a:ext uri="{FF2B5EF4-FFF2-40B4-BE49-F238E27FC236}">
                <a16:creationId xmlns:a16="http://schemas.microsoft.com/office/drawing/2014/main" id="{126D709F-B50F-9560-598A-6F5EB6DFA18B}"/>
              </a:ext>
            </a:extLst>
          </p:cNvPr>
          <p:cNvPicPr>
            <a:picLocks noChangeAspect="1"/>
          </p:cNvPicPr>
          <p:nvPr/>
        </p:nvPicPr>
        <p:blipFill rotWithShape="1">
          <a:blip r:embed="rId3"/>
          <a:srcRect l="25332" t="9796" r="53776" b="30767"/>
          <a:stretch/>
        </p:blipFill>
        <p:spPr>
          <a:xfrm>
            <a:off x="296471" y="2128636"/>
            <a:ext cx="2860132" cy="4576897"/>
          </a:xfrm>
          <a:prstGeom prst="rect">
            <a:avLst/>
          </a:prstGeom>
        </p:spPr>
      </p:pic>
      <p:pic>
        <p:nvPicPr>
          <p:cNvPr id="61" name="Immagine 60">
            <a:extLst>
              <a:ext uri="{FF2B5EF4-FFF2-40B4-BE49-F238E27FC236}">
                <a16:creationId xmlns:a16="http://schemas.microsoft.com/office/drawing/2014/main" id="{FF2767E8-268B-F39C-2374-16303A509821}"/>
              </a:ext>
            </a:extLst>
          </p:cNvPr>
          <p:cNvPicPr>
            <a:picLocks noChangeAspect="1"/>
          </p:cNvPicPr>
          <p:nvPr/>
        </p:nvPicPr>
        <p:blipFill rotWithShape="1">
          <a:blip r:embed="rId4"/>
          <a:srcRect l="25255" t="9796" r="53699" b="30766"/>
          <a:stretch/>
        </p:blipFill>
        <p:spPr>
          <a:xfrm>
            <a:off x="8787682" y="2150454"/>
            <a:ext cx="2867351" cy="4555079"/>
          </a:xfrm>
          <a:prstGeom prst="rect">
            <a:avLst/>
          </a:prstGeom>
        </p:spPr>
      </p:pic>
      <p:pic>
        <p:nvPicPr>
          <p:cNvPr id="62" name="Immagine 61">
            <a:extLst>
              <a:ext uri="{FF2B5EF4-FFF2-40B4-BE49-F238E27FC236}">
                <a16:creationId xmlns:a16="http://schemas.microsoft.com/office/drawing/2014/main" id="{9A136AF4-1ED3-D64F-CFEA-16C35B477002}"/>
              </a:ext>
            </a:extLst>
          </p:cNvPr>
          <p:cNvPicPr>
            <a:picLocks noChangeAspect="1"/>
          </p:cNvPicPr>
          <p:nvPr/>
        </p:nvPicPr>
        <p:blipFill rotWithShape="1">
          <a:blip r:embed="rId5"/>
          <a:srcRect l="46454" t="34126" r="15064" b="52517"/>
          <a:stretch/>
        </p:blipFill>
        <p:spPr>
          <a:xfrm>
            <a:off x="3338538" y="5299404"/>
            <a:ext cx="5322092" cy="1039165"/>
          </a:xfrm>
          <a:prstGeom prst="rect">
            <a:avLst/>
          </a:prstGeom>
        </p:spPr>
      </p:pic>
      <p:sp>
        <p:nvSpPr>
          <p:cNvPr id="64" name="CasellaDiTesto 63">
            <a:extLst>
              <a:ext uri="{FF2B5EF4-FFF2-40B4-BE49-F238E27FC236}">
                <a16:creationId xmlns:a16="http://schemas.microsoft.com/office/drawing/2014/main" id="{3D29E6C5-D462-CC4E-9659-67C56AD0D546}"/>
              </a:ext>
            </a:extLst>
          </p:cNvPr>
          <p:cNvSpPr txBox="1"/>
          <p:nvPr/>
        </p:nvSpPr>
        <p:spPr>
          <a:xfrm>
            <a:off x="3904861" y="4895152"/>
            <a:ext cx="7324530" cy="338554"/>
          </a:xfrm>
          <a:prstGeom prst="rect">
            <a:avLst/>
          </a:prstGeom>
          <a:noFill/>
        </p:spPr>
        <p:txBody>
          <a:bodyPr wrap="square">
            <a:spAutoFit/>
          </a:bodyPr>
          <a:lstStyle/>
          <a:p>
            <a:r>
              <a:rPr lang="it-IT" sz="1600" dirty="0">
                <a:solidFill>
                  <a:srgbClr val="C00000"/>
                </a:solidFill>
              </a:rPr>
              <a:t>Risulta interessante completare questo il ramo </a:t>
            </a:r>
          </a:p>
        </p:txBody>
      </p:sp>
      <p:cxnSp>
        <p:nvCxnSpPr>
          <p:cNvPr id="65" name="Connettore 2 64">
            <a:extLst>
              <a:ext uri="{FF2B5EF4-FFF2-40B4-BE49-F238E27FC236}">
                <a16:creationId xmlns:a16="http://schemas.microsoft.com/office/drawing/2014/main" id="{73CBB088-661E-C4F4-B161-F1CA6E6D5646}"/>
              </a:ext>
            </a:extLst>
          </p:cNvPr>
          <p:cNvCxnSpPr>
            <a:cxnSpLocks/>
          </p:cNvCxnSpPr>
          <p:nvPr/>
        </p:nvCxnSpPr>
        <p:spPr>
          <a:xfrm>
            <a:off x="5822302" y="4589879"/>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CasellaDiTesto 65">
            <a:extLst>
              <a:ext uri="{FF2B5EF4-FFF2-40B4-BE49-F238E27FC236}">
                <a16:creationId xmlns:a16="http://schemas.microsoft.com/office/drawing/2014/main" id="{DA91271E-6892-CF8A-D441-4E24F7F785A3}"/>
              </a:ext>
            </a:extLst>
          </p:cNvPr>
          <p:cNvSpPr txBox="1"/>
          <p:nvPr/>
        </p:nvSpPr>
        <p:spPr>
          <a:xfrm>
            <a:off x="3138179" y="461073"/>
            <a:ext cx="8037933" cy="523220"/>
          </a:xfrm>
          <a:prstGeom prst="rect">
            <a:avLst/>
          </a:prstGeom>
          <a:noFill/>
        </p:spPr>
        <p:txBody>
          <a:bodyPr wrap="square" rtlCol="0">
            <a:spAutoFit/>
          </a:bodyPr>
          <a:lstStyle/>
          <a:p>
            <a:r>
              <a:rPr lang="it-IT" sz="2800" b="1" dirty="0">
                <a:solidFill>
                  <a:srgbClr val="C00000"/>
                </a:solidFill>
              </a:rPr>
              <a:t>Primo ramo dell’albero decisionale</a:t>
            </a:r>
          </a:p>
        </p:txBody>
      </p:sp>
    </p:spTree>
    <p:extLst>
      <p:ext uri="{BB962C8B-B14F-4D97-AF65-F5344CB8AC3E}">
        <p14:creationId xmlns:p14="http://schemas.microsoft.com/office/powerpoint/2010/main" val="2693806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F9FB619B-382D-C918-17C0-EA20384B4688}"/>
              </a:ext>
            </a:extLst>
          </p:cNvPr>
          <p:cNvGrpSpPr/>
          <p:nvPr/>
        </p:nvGrpSpPr>
        <p:grpSpPr>
          <a:xfrm>
            <a:off x="914401" y="1040778"/>
            <a:ext cx="13877495" cy="5165468"/>
            <a:chOff x="583583" y="328066"/>
            <a:chExt cx="15044891" cy="5535200"/>
          </a:xfrm>
        </p:grpSpPr>
        <p:sp>
          <p:nvSpPr>
            <p:cNvPr id="19" name="CasellaDiTesto 18">
              <a:extLst>
                <a:ext uri="{FF2B5EF4-FFF2-40B4-BE49-F238E27FC236}">
                  <a16:creationId xmlns:a16="http://schemas.microsoft.com/office/drawing/2014/main" id="{E79D821F-8721-5D76-95FB-ACB8F1FE9400}"/>
                </a:ext>
              </a:extLst>
            </p:cNvPr>
            <p:cNvSpPr txBox="1"/>
            <p:nvPr/>
          </p:nvSpPr>
          <p:spPr>
            <a:xfrm>
              <a:off x="8578349" y="741300"/>
              <a:ext cx="6097554" cy="369332"/>
            </a:xfrm>
            <a:prstGeom prst="rect">
              <a:avLst/>
            </a:prstGeom>
            <a:noFill/>
          </p:spPr>
          <p:txBody>
            <a:bodyPr wrap="square">
              <a:spAutoFit/>
            </a:bodyPr>
            <a:lstStyle/>
            <a:p>
              <a:r>
                <a:rPr lang="it-IT" dirty="0"/>
                <a:t>Parigi</a:t>
              </a:r>
            </a:p>
          </p:txBody>
        </p:sp>
        <p:grpSp>
          <p:nvGrpSpPr>
            <p:cNvPr id="46" name="Gruppo 45">
              <a:extLst>
                <a:ext uri="{FF2B5EF4-FFF2-40B4-BE49-F238E27FC236}">
                  <a16:creationId xmlns:a16="http://schemas.microsoft.com/office/drawing/2014/main" id="{078A1D4B-2266-08DA-814F-378F91594ADE}"/>
                </a:ext>
              </a:extLst>
            </p:cNvPr>
            <p:cNvGrpSpPr/>
            <p:nvPr/>
          </p:nvGrpSpPr>
          <p:grpSpPr>
            <a:xfrm>
              <a:off x="8707163" y="4769064"/>
              <a:ext cx="6921311" cy="1046613"/>
              <a:chOff x="7519481" y="4441415"/>
              <a:chExt cx="6921311" cy="1046613"/>
            </a:xfrm>
          </p:grpSpPr>
          <p:pic>
            <p:nvPicPr>
              <p:cNvPr id="32" name="Immagine 31">
                <a:extLst>
                  <a:ext uri="{FF2B5EF4-FFF2-40B4-BE49-F238E27FC236}">
                    <a16:creationId xmlns:a16="http://schemas.microsoft.com/office/drawing/2014/main" id="{2496E7FC-BC11-A5E5-0C17-B163753C2CA2}"/>
                  </a:ext>
                </a:extLst>
              </p:cNvPr>
              <p:cNvPicPr>
                <a:picLocks noChangeAspect="1"/>
              </p:cNvPicPr>
              <p:nvPr/>
            </p:nvPicPr>
            <p:blipFill rotWithShape="1">
              <a:blip r:embed="rId2"/>
              <a:srcRect l="23378" t="10612" r="54043" b="81395"/>
              <a:stretch/>
            </p:blipFill>
            <p:spPr>
              <a:xfrm>
                <a:off x="7519481" y="4939866"/>
                <a:ext cx="2752907" cy="548162"/>
              </a:xfrm>
              <a:prstGeom prst="rect">
                <a:avLst/>
              </a:prstGeom>
            </p:spPr>
          </p:pic>
          <p:sp>
            <p:nvSpPr>
              <p:cNvPr id="34" name="CasellaDiTesto 33">
                <a:extLst>
                  <a:ext uri="{FF2B5EF4-FFF2-40B4-BE49-F238E27FC236}">
                    <a16:creationId xmlns:a16="http://schemas.microsoft.com/office/drawing/2014/main" id="{A0B80F77-EAF7-2753-C1B6-DD10F8A56A34}"/>
                  </a:ext>
                </a:extLst>
              </p:cNvPr>
              <p:cNvSpPr txBox="1"/>
              <p:nvPr/>
            </p:nvSpPr>
            <p:spPr>
              <a:xfrm>
                <a:off x="8343238" y="4441415"/>
                <a:ext cx="6097554" cy="307777"/>
              </a:xfrm>
              <a:prstGeom prst="rect">
                <a:avLst/>
              </a:prstGeom>
              <a:noFill/>
            </p:spPr>
            <p:txBody>
              <a:bodyPr wrap="square">
                <a:spAutoFit/>
              </a:bodyPr>
              <a:lstStyle/>
              <a:p>
                <a:r>
                  <a:rPr lang="it-IT" sz="1400" dirty="0"/>
                  <a:t>Febbraio</a:t>
                </a:r>
              </a:p>
            </p:txBody>
          </p:sp>
        </p:grpSp>
        <p:grpSp>
          <p:nvGrpSpPr>
            <p:cNvPr id="2" name="Gruppo 1">
              <a:extLst>
                <a:ext uri="{FF2B5EF4-FFF2-40B4-BE49-F238E27FC236}">
                  <a16:creationId xmlns:a16="http://schemas.microsoft.com/office/drawing/2014/main" id="{D670D6C2-E838-4165-4666-48AB66CE38CC}"/>
                </a:ext>
              </a:extLst>
            </p:cNvPr>
            <p:cNvGrpSpPr/>
            <p:nvPr/>
          </p:nvGrpSpPr>
          <p:grpSpPr>
            <a:xfrm>
              <a:off x="583583" y="328066"/>
              <a:ext cx="10974712" cy="5535200"/>
              <a:chOff x="583583" y="328066"/>
              <a:chExt cx="10974712" cy="5535200"/>
            </a:xfrm>
          </p:grpSpPr>
          <p:sp>
            <p:nvSpPr>
              <p:cNvPr id="10" name="Ovale 9">
                <a:extLst>
                  <a:ext uri="{FF2B5EF4-FFF2-40B4-BE49-F238E27FC236}">
                    <a16:creationId xmlns:a16="http://schemas.microsoft.com/office/drawing/2014/main" id="{586318A7-5420-E8F0-A0B7-59772CC78C00}"/>
                  </a:ext>
                </a:extLst>
              </p:cNvPr>
              <p:cNvSpPr/>
              <p:nvPr/>
            </p:nvSpPr>
            <p:spPr>
              <a:xfrm>
                <a:off x="5673013" y="328066"/>
                <a:ext cx="354563" cy="31574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1" name="Rombo 10">
                <a:extLst>
                  <a:ext uri="{FF2B5EF4-FFF2-40B4-BE49-F238E27FC236}">
                    <a16:creationId xmlns:a16="http://schemas.microsoft.com/office/drawing/2014/main" id="{5B85F9B8-8A3F-66AC-339D-5EE319355DB8}"/>
                  </a:ext>
                </a:extLst>
              </p:cNvPr>
              <p:cNvSpPr/>
              <p:nvPr/>
            </p:nvSpPr>
            <p:spPr>
              <a:xfrm>
                <a:off x="4637314" y="1026367"/>
                <a:ext cx="2388638" cy="6344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sz="1300" dirty="0"/>
                  <a:t>Destinazione</a:t>
                </a:r>
              </a:p>
            </p:txBody>
          </p:sp>
          <p:cxnSp>
            <p:nvCxnSpPr>
              <p:cNvPr id="3" name="Connettore 2 2">
                <a:extLst>
                  <a:ext uri="{FF2B5EF4-FFF2-40B4-BE49-F238E27FC236}">
                    <a16:creationId xmlns:a16="http://schemas.microsoft.com/office/drawing/2014/main" id="{D2AE1E63-9301-F606-3AD1-00BA86DA7770}"/>
                  </a:ext>
                </a:extLst>
              </p:cNvPr>
              <p:cNvCxnSpPr/>
              <p:nvPr/>
            </p:nvCxnSpPr>
            <p:spPr>
              <a:xfrm>
                <a:off x="7595118" y="933061"/>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1B865733-FC12-90EF-2D64-9FC3B0AB4218}"/>
                  </a:ext>
                </a:extLst>
              </p:cNvPr>
              <p:cNvCxnSpPr>
                <a:cxnSpLocks/>
              </p:cNvCxnSpPr>
              <p:nvPr/>
            </p:nvCxnSpPr>
            <p:spPr>
              <a:xfrm>
                <a:off x="5850294" y="727788"/>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Immagine 11">
                <a:extLst>
                  <a:ext uri="{FF2B5EF4-FFF2-40B4-BE49-F238E27FC236}">
                    <a16:creationId xmlns:a16="http://schemas.microsoft.com/office/drawing/2014/main" id="{5EF606A6-664C-2719-10E2-4E82962BA2CC}"/>
                  </a:ext>
                </a:extLst>
              </p:cNvPr>
              <p:cNvPicPr>
                <a:picLocks noChangeAspect="1"/>
              </p:cNvPicPr>
              <p:nvPr/>
            </p:nvPicPr>
            <p:blipFill rotWithShape="1">
              <a:blip r:embed="rId3"/>
              <a:srcRect l="25637" t="10612" r="53470" b="74150"/>
              <a:stretch/>
            </p:blipFill>
            <p:spPr>
              <a:xfrm>
                <a:off x="661405" y="1324947"/>
                <a:ext cx="2547258" cy="1045028"/>
              </a:xfrm>
              <a:prstGeom prst="rect">
                <a:avLst/>
              </a:prstGeom>
            </p:spPr>
          </p:pic>
          <p:sp>
            <p:nvSpPr>
              <p:cNvPr id="13" name="CasellaDiTesto 12">
                <a:extLst>
                  <a:ext uri="{FF2B5EF4-FFF2-40B4-BE49-F238E27FC236}">
                    <a16:creationId xmlns:a16="http://schemas.microsoft.com/office/drawing/2014/main" id="{BC84698B-0CD1-D471-3DE2-597AC1712875}"/>
                  </a:ext>
                </a:extLst>
              </p:cNvPr>
              <p:cNvSpPr txBox="1"/>
              <p:nvPr/>
            </p:nvSpPr>
            <p:spPr>
              <a:xfrm>
                <a:off x="583583" y="802433"/>
                <a:ext cx="877484" cy="369332"/>
              </a:xfrm>
              <a:prstGeom prst="rect">
                <a:avLst/>
              </a:prstGeom>
              <a:noFill/>
            </p:spPr>
            <p:txBody>
              <a:bodyPr wrap="none" rtlCol="0">
                <a:spAutoFit/>
              </a:bodyPr>
              <a:lstStyle/>
              <a:p>
                <a:r>
                  <a:rPr lang="it-IT" dirty="0"/>
                  <a:t>Londra</a:t>
                </a:r>
              </a:p>
            </p:txBody>
          </p:sp>
          <p:sp>
            <p:nvSpPr>
              <p:cNvPr id="20" name="CasellaDiTesto 19">
                <a:extLst>
                  <a:ext uri="{FF2B5EF4-FFF2-40B4-BE49-F238E27FC236}">
                    <a16:creationId xmlns:a16="http://schemas.microsoft.com/office/drawing/2014/main" id="{39FE3246-6676-C4EB-9A79-E83B8372E73C}"/>
                  </a:ext>
                </a:extLst>
              </p:cNvPr>
              <p:cNvSpPr txBox="1"/>
              <p:nvPr/>
            </p:nvSpPr>
            <p:spPr>
              <a:xfrm>
                <a:off x="5460741" y="2141462"/>
                <a:ext cx="6097554" cy="369332"/>
              </a:xfrm>
              <a:prstGeom prst="rect">
                <a:avLst/>
              </a:prstGeom>
              <a:noFill/>
            </p:spPr>
            <p:txBody>
              <a:bodyPr wrap="square">
                <a:spAutoFit/>
              </a:bodyPr>
              <a:lstStyle/>
              <a:p>
                <a:r>
                  <a:rPr lang="it-IT" dirty="0"/>
                  <a:t>Roma</a:t>
                </a:r>
              </a:p>
            </p:txBody>
          </p:sp>
          <p:pic>
            <p:nvPicPr>
              <p:cNvPr id="22" name="Immagine 21">
                <a:extLst>
                  <a:ext uri="{FF2B5EF4-FFF2-40B4-BE49-F238E27FC236}">
                    <a16:creationId xmlns:a16="http://schemas.microsoft.com/office/drawing/2014/main" id="{4F34836B-1811-B2B0-88FD-3C4285A5AC0C}"/>
                  </a:ext>
                </a:extLst>
              </p:cNvPr>
              <p:cNvPicPr>
                <a:picLocks noChangeAspect="1"/>
              </p:cNvPicPr>
              <p:nvPr/>
            </p:nvPicPr>
            <p:blipFill rotWithShape="1">
              <a:blip r:embed="rId4"/>
              <a:srcRect l="25201" t="10612" r="53906" b="74150"/>
              <a:stretch/>
            </p:blipFill>
            <p:spPr>
              <a:xfrm>
                <a:off x="8656846" y="1345031"/>
                <a:ext cx="2547258" cy="1045028"/>
              </a:xfrm>
              <a:prstGeom prst="rect">
                <a:avLst/>
              </a:prstGeom>
            </p:spPr>
          </p:pic>
          <p:grpSp>
            <p:nvGrpSpPr>
              <p:cNvPr id="26" name="Gruppo 25">
                <a:extLst>
                  <a:ext uri="{FF2B5EF4-FFF2-40B4-BE49-F238E27FC236}">
                    <a16:creationId xmlns:a16="http://schemas.microsoft.com/office/drawing/2014/main" id="{AB228F1E-4A1F-1AE8-2E56-78C5582AD3B9}"/>
                  </a:ext>
                </a:extLst>
              </p:cNvPr>
              <p:cNvGrpSpPr/>
              <p:nvPr/>
            </p:nvGrpSpPr>
            <p:grpSpPr>
              <a:xfrm>
                <a:off x="4669194" y="2861465"/>
                <a:ext cx="2547258" cy="1013082"/>
                <a:chOff x="8548097" y="2691568"/>
                <a:chExt cx="2547258" cy="1013082"/>
              </a:xfrm>
            </p:grpSpPr>
            <p:pic>
              <p:nvPicPr>
                <p:cNvPr id="24" name="Immagine 23">
                  <a:extLst>
                    <a:ext uri="{FF2B5EF4-FFF2-40B4-BE49-F238E27FC236}">
                      <a16:creationId xmlns:a16="http://schemas.microsoft.com/office/drawing/2014/main" id="{554E1216-4288-6931-99C4-02AA5EF688B1}"/>
                    </a:ext>
                  </a:extLst>
                </p:cNvPr>
                <p:cNvPicPr>
                  <a:picLocks noChangeAspect="1"/>
                </p:cNvPicPr>
                <p:nvPr/>
              </p:nvPicPr>
              <p:blipFill rotWithShape="1">
                <a:blip r:embed="rId4"/>
                <a:srcRect l="28006" t="73192" r="53469" b="13606"/>
                <a:stretch/>
              </p:blipFill>
              <p:spPr>
                <a:xfrm>
                  <a:off x="8548097" y="2799183"/>
                  <a:ext cx="2547257" cy="905467"/>
                </a:xfrm>
                <a:prstGeom prst="rect">
                  <a:avLst/>
                </a:prstGeom>
              </p:spPr>
            </p:pic>
            <p:pic>
              <p:nvPicPr>
                <p:cNvPr id="25" name="Immagine 24">
                  <a:extLst>
                    <a:ext uri="{FF2B5EF4-FFF2-40B4-BE49-F238E27FC236}">
                      <a16:creationId xmlns:a16="http://schemas.microsoft.com/office/drawing/2014/main" id="{F86D58BD-8B44-9D0F-25BF-75B89C8E41E2}"/>
                    </a:ext>
                  </a:extLst>
                </p:cNvPr>
                <p:cNvPicPr>
                  <a:picLocks noChangeAspect="1"/>
                </p:cNvPicPr>
                <p:nvPr/>
              </p:nvPicPr>
              <p:blipFill rotWithShape="1">
                <a:blip r:embed="rId4"/>
                <a:srcRect l="25201" t="10612" r="53906" b="87236"/>
                <a:stretch/>
              </p:blipFill>
              <p:spPr>
                <a:xfrm>
                  <a:off x="8548097" y="2691568"/>
                  <a:ext cx="2547258" cy="147570"/>
                </a:xfrm>
                <a:prstGeom prst="rect">
                  <a:avLst/>
                </a:prstGeom>
              </p:spPr>
            </p:pic>
          </p:grpSp>
          <p:pic>
            <p:nvPicPr>
              <p:cNvPr id="28" name="Immagine 27">
                <a:extLst>
                  <a:ext uri="{FF2B5EF4-FFF2-40B4-BE49-F238E27FC236}">
                    <a16:creationId xmlns:a16="http://schemas.microsoft.com/office/drawing/2014/main" id="{056FEDF3-5CDB-DB62-2471-E341F5777413}"/>
                  </a:ext>
                </a:extLst>
              </p:cNvPr>
              <p:cNvPicPr>
                <a:picLocks noChangeAspect="1"/>
              </p:cNvPicPr>
              <p:nvPr/>
            </p:nvPicPr>
            <p:blipFill rotWithShape="1">
              <a:blip r:embed="rId5"/>
              <a:srcRect l="22899" t="10612" r="53469" b="78440"/>
              <a:stretch/>
            </p:blipFill>
            <p:spPr>
              <a:xfrm>
                <a:off x="686967" y="5112450"/>
                <a:ext cx="2881168" cy="750816"/>
              </a:xfrm>
              <a:prstGeom prst="rect">
                <a:avLst/>
              </a:prstGeom>
            </p:spPr>
          </p:pic>
          <p:sp>
            <p:nvSpPr>
              <p:cNvPr id="33" name="CasellaDiTesto 32">
                <a:extLst>
                  <a:ext uri="{FF2B5EF4-FFF2-40B4-BE49-F238E27FC236}">
                    <a16:creationId xmlns:a16="http://schemas.microsoft.com/office/drawing/2014/main" id="{5E6E4874-E3E2-97EF-BB7E-7EAEAA15258B}"/>
                  </a:ext>
                </a:extLst>
              </p:cNvPr>
              <p:cNvSpPr txBox="1"/>
              <p:nvPr/>
            </p:nvSpPr>
            <p:spPr>
              <a:xfrm>
                <a:off x="1461067" y="4638571"/>
                <a:ext cx="6097554" cy="307777"/>
              </a:xfrm>
              <a:prstGeom prst="rect">
                <a:avLst/>
              </a:prstGeom>
              <a:noFill/>
            </p:spPr>
            <p:txBody>
              <a:bodyPr wrap="square">
                <a:spAutoFit/>
              </a:bodyPr>
              <a:lstStyle/>
              <a:p>
                <a:r>
                  <a:rPr lang="it-IT" sz="1400" dirty="0"/>
                  <a:t>Dicembre</a:t>
                </a:r>
              </a:p>
            </p:txBody>
          </p:sp>
          <p:cxnSp>
            <p:nvCxnSpPr>
              <p:cNvPr id="35" name="Connettore 2 34">
                <a:extLst>
                  <a:ext uri="{FF2B5EF4-FFF2-40B4-BE49-F238E27FC236}">
                    <a16:creationId xmlns:a16="http://schemas.microsoft.com/office/drawing/2014/main" id="{A819E01F-1103-BDB7-FD12-6184B6103D17}"/>
                  </a:ext>
                </a:extLst>
              </p:cNvPr>
              <p:cNvCxnSpPr>
                <a:cxnSpLocks/>
              </p:cNvCxnSpPr>
              <p:nvPr/>
            </p:nvCxnSpPr>
            <p:spPr>
              <a:xfrm flipH="1">
                <a:off x="3433366" y="4692596"/>
                <a:ext cx="886023" cy="199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ttore 2 36">
                <a:extLst>
                  <a:ext uri="{FF2B5EF4-FFF2-40B4-BE49-F238E27FC236}">
                    <a16:creationId xmlns:a16="http://schemas.microsoft.com/office/drawing/2014/main" id="{934D6ABA-94AD-FE61-B1A7-861CF2201ADB}"/>
                  </a:ext>
                </a:extLst>
              </p:cNvPr>
              <p:cNvCxnSpPr>
                <a:cxnSpLocks/>
              </p:cNvCxnSpPr>
              <p:nvPr/>
            </p:nvCxnSpPr>
            <p:spPr>
              <a:xfrm>
                <a:off x="5831633" y="1927544"/>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ttore 2 37">
                <a:extLst>
                  <a:ext uri="{FF2B5EF4-FFF2-40B4-BE49-F238E27FC236}">
                    <a16:creationId xmlns:a16="http://schemas.microsoft.com/office/drawing/2014/main" id="{EFDEDA1D-3FF9-360A-C78E-A71ED1A8CA72}"/>
                  </a:ext>
                </a:extLst>
              </p:cNvPr>
              <p:cNvCxnSpPr>
                <a:cxnSpLocks/>
              </p:cNvCxnSpPr>
              <p:nvPr/>
            </p:nvCxnSpPr>
            <p:spPr>
              <a:xfrm>
                <a:off x="7461115" y="4831292"/>
                <a:ext cx="1018635" cy="1833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587B76F6-6EAA-2651-8762-CFAA7C54526C}"/>
                  </a:ext>
                </a:extLst>
              </p:cNvPr>
              <p:cNvCxnSpPr>
                <a:cxnSpLocks/>
              </p:cNvCxnSpPr>
              <p:nvPr/>
            </p:nvCxnSpPr>
            <p:spPr>
              <a:xfrm>
                <a:off x="7250655" y="1320766"/>
                <a:ext cx="1010092" cy="22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ttore 2 41">
                <a:extLst>
                  <a:ext uri="{FF2B5EF4-FFF2-40B4-BE49-F238E27FC236}">
                    <a16:creationId xmlns:a16="http://schemas.microsoft.com/office/drawing/2014/main" id="{236506BF-FA0E-DC02-8922-7B00C2F9EEAC}"/>
                  </a:ext>
                </a:extLst>
              </p:cNvPr>
              <p:cNvCxnSpPr>
                <a:cxnSpLocks/>
              </p:cNvCxnSpPr>
              <p:nvPr/>
            </p:nvCxnSpPr>
            <p:spPr>
              <a:xfrm flipH="1">
                <a:off x="3433366" y="1320766"/>
                <a:ext cx="937874" cy="69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Rombo 44">
                <a:extLst>
                  <a:ext uri="{FF2B5EF4-FFF2-40B4-BE49-F238E27FC236}">
                    <a16:creationId xmlns:a16="http://schemas.microsoft.com/office/drawing/2014/main" id="{F6BFD8A4-EFC2-5B8A-08FD-1A5DE47E3A09}"/>
                  </a:ext>
                </a:extLst>
              </p:cNvPr>
              <p:cNvSpPr/>
              <p:nvPr/>
            </p:nvSpPr>
            <p:spPr>
              <a:xfrm>
                <a:off x="4723793" y="4369716"/>
                <a:ext cx="2388638" cy="634482"/>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sz="1400" dirty="0"/>
                  <a:t>Mese</a:t>
                </a:r>
              </a:p>
            </p:txBody>
          </p:sp>
          <p:cxnSp>
            <p:nvCxnSpPr>
              <p:cNvPr id="48" name="Connettore 2 47">
                <a:extLst>
                  <a:ext uri="{FF2B5EF4-FFF2-40B4-BE49-F238E27FC236}">
                    <a16:creationId xmlns:a16="http://schemas.microsoft.com/office/drawing/2014/main" id="{1D7B0A37-7987-2382-3646-A8995F06B080}"/>
                  </a:ext>
                </a:extLst>
              </p:cNvPr>
              <p:cNvCxnSpPr>
                <a:cxnSpLocks/>
              </p:cNvCxnSpPr>
              <p:nvPr/>
            </p:nvCxnSpPr>
            <p:spPr>
              <a:xfrm>
                <a:off x="5918112" y="4018749"/>
                <a:ext cx="0" cy="20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
        <p:nvSpPr>
          <p:cNvPr id="6" name="CasellaDiTesto 5">
            <a:extLst>
              <a:ext uri="{FF2B5EF4-FFF2-40B4-BE49-F238E27FC236}">
                <a16:creationId xmlns:a16="http://schemas.microsoft.com/office/drawing/2014/main" id="{83644F02-6B98-99BB-F2D5-E033CC488764}"/>
              </a:ext>
            </a:extLst>
          </p:cNvPr>
          <p:cNvSpPr txBox="1"/>
          <p:nvPr/>
        </p:nvSpPr>
        <p:spPr>
          <a:xfrm>
            <a:off x="4406938" y="236173"/>
            <a:ext cx="8037933" cy="523220"/>
          </a:xfrm>
          <a:prstGeom prst="rect">
            <a:avLst/>
          </a:prstGeom>
          <a:noFill/>
        </p:spPr>
        <p:txBody>
          <a:bodyPr wrap="square" rtlCol="0">
            <a:spAutoFit/>
          </a:bodyPr>
          <a:lstStyle/>
          <a:p>
            <a:r>
              <a:rPr lang="it-IT" sz="2800" b="1" dirty="0">
                <a:solidFill>
                  <a:srgbClr val="C00000"/>
                </a:solidFill>
              </a:rPr>
              <a:t>Albero completo</a:t>
            </a:r>
          </a:p>
        </p:txBody>
      </p:sp>
    </p:spTree>
    <p:extLst>
      <p:ext uri="{BB962C8B-B14F-4D97-AF65-F5344CB8AC3E}">
        <p14:creationId xmlns:p14="http://schemas.microsoft.com/office/powerpoint/2010/main" val="413755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8E7966-615F-02C5-90D9-195947A3A2F4}"/>
              </a:ext>
            </a:extLst>
          </p:cNvPr>
          <p:cNvSpPr>
            <a:spLocks noGrp="1"/>
          </p:cNvSpPr>
          <p:nvPr>
            <p:ph type="title"/>
          </p:nvPr>
        </p:nvSpPr>
        <p:spPr/>
        <p:txBody>
          <a:bodyPr/>
          <a:lstStyle/>
          <a:p>
            <a:r>
              <a:rPr lang="it-IT" dirty="0"/>
              <a:t>alberi decisionali </a:t>
            </a:r>
          </a:p>
        </p:txBody>
      </p:sp>
      <p:sp>
        <p:nvSpPr>
          <p:cNvPr id="4" name="Segnaposto data 3">
            <a:extLst>
              <a:ext uri="{FF2B5EF4-FFF2-40B4-BE49-F238E27FC236}">
                <a16:creationId xmlns:a16="http://schemas.microsoft.com/office/drawing/2014/main" id="{F790FDA9-B86C-0658-6E85-C4587137B5ED}"/>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CC03593C-B113-F1F9-CFEE-911563D4C6EE}"/>
              </a:ext>
            </a:extLst>
          </p:cNvPr>
          <p:cNvSpPr>
            <a:spLocks noGrp="1"/>
          </p:cNvSpPr>
          <p:nvPr>
            <p:ph type="ftr" sz="quarter" idx="11"/>
          </p:nvPr>
        </p:nvSpPr>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D1D55B85-0BA0-1BDE-E131-FBB8C189CC2C}"/>
              </a:ext>
            </a:extLst>
          </p:cNvPr>
          <p:cNvSpPr>
            <a:spLocks noGrp="1"/>
          </p:cNvSpPr>
          <p:nvPr>
            <p:ph type="sldNum" sz="quarter" idx="12"/>
          </p:nvPr>
        </p:nvSpPr>
        <p:spPr/>
        <p:txBody>
          <a:bodyPr/>
          <a:lstStyle/>
          <a:p>
            <a:pPr rtl="0"/>
            <a:fld id="{B5CEABB6-07DC-46E8-9B57-56EC44A396E5}" type="slidenum">
              <a:rPr lang="it-IT" noProof="0" smtClean="0"/>
              <a:t>2</a:t>
            </a:fld>
            <a:endParaRPr lang="it-IT" noProof="0"/>
          </a:p>
        </p:txBody>
      </p:sp>
      <p:sp>
        <p:nvSpPr>
          <p:cNvPr id="11" name="CasellaDiTesto 10">
            <a:extLst>
              <a:ext uri="{FF2B5EF4-FFF2-40B4-BE49-F238E27FC236}">
                <a16:creationId xmlns:a16="http://schemas.microsoft.com/office/drawing/2014/main" id="{F480261D-3769-4548-063A-050DE87DBB01}"/>
              </a:ext>
            </a:extLst>
          </p:cNvPr>
          <p:cNvSpPr txBox="1"/>
          <p:nvPr/>
        </p:nvSpPr>
        <p:spPr>
          <a:xfrm>
            <a:off x="2819770" y="4063155"/>
            <a:ext cx="6094520" cy="2031325"/>
          </a:xfrm>
          <a:prstGeom prst="rect">
            <a:avLst/>
          </a:prstGeom>
          <a:noFill/>
        </p:spPr>
        <p:txBody>
          <a:bodyPr wrap="square">
            <a:spAutoFit/>
          </a:bodyPr>
          <a:lstStyle/>
          <a:p>
            <a:pPr marL="285750" indent="-285750">
              <a:buFont typeface="Wingdings" panose="05000000000000000000" pitchFamily="2" charset="2"/>
              <a:buChar char="§"/>
            </a:pPr>
            <a:r>
              <a:rPr lang="it-IT" b="1" dirty="0">
                <a:solidFill>
                  <a:srgbClr val="C00000"/>
                </a:solidFill>
                <a:latin typeface="Arial" panose="020B0604020202020204" pitchFamily="34" charset="0"/>
                <a:cs typeface="Arial" panose="020B0604020202020204" pitchFamily="34" charset="0"/>
              </a:rPr>
              <a:t>La costruzione di un albero consiste in 2 fasi:</a:t>
            </a:r>
          </a:p>
          <a:p>
            <a:endParaRPr lang="it-IT" b="1"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342900" indent="-342900">
              <a:buFont typeface="+mj-lt"/>
              <a:buAutoNum type="arabicPeriod"/>
            </a:pPr>
            <a:r>
              <a:rPr lang="it-IT"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Creazione dell’albero</a:t>
            </a:r>
            <a:r>
              <a:rPr lang="it-I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rPr>
              <a:t>-&gt; addestramento dell’algoritmo</a:t>
            </a:r>
          </a:p>
          <a:p>
            <a:pPr marL="342900" indent="-342900">
              <a:buFont typeface="+mj-lt"/>
              <a:buAutoNum type="arabicPeriod"/>
            </a:pPr>
            <a:r>
              <a:rPr lang="it-IT"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Pruning</a:t>
            </a:r>
            <a:r>
              <a:rPr lang="it-IT" b="1" dirty="0">
                <a:latin typeface="Arial" panose="020B0604020202020204" pitchFamily="34" charset="0"/>
                <a:cs typeface="Arial" panose="020B0604020202020204" pitchFamily="34" charset="0"/>
              </a:rPr>
              <a:t> -&gt; pulizia ed eliminazione dei rami ridondanti</a:t>
            </a:r>
          </a:p>
          <a:p>
            <a:endParaRPr lang="it-IT" dirty="0"/>
          </a:p>
        </p:txBody>
      </p:sp>
      <p:sp>
        <p:nvSpPr>
          <p:cNvPr id="12" name="CasellaDiTesto 11">
            <a:extLst>
              <a:ext uri="{FF2B5EF4-FFF2-40B4-BE49-F238E27FC236}">
                <a16:creationId xmlns:a16="http://schemas.microsoft.com/office/drawing/2014/main" id="{49B91192-C269-3947-27AC-7AB4C61CACC5}"/>
              </a:ext>
            </a:extLst>
          </p:cNvPr>
          <p:cNvSpPr txBox="1"/>
          <p:nvPr/>
        </p:nvSpPr>
        <p:spPr>
          <a:xfrm>
            <a:off x="2819770" y="1246522"/>
            <a:ext cx="6552460" cy="2862322"/>
          </a:xfrm>
          <a:prstGeom prst="rect">
            <a:avLst/>
          </a:prstGeom>
          <a:noFill/>
        </p:spPr>
        <p:txBody>
          <a:bodyPr wrap="square">
            <a:spAutoFit/>
          </a:bodyPr>
          <a:lstStyle/>
          <a:p>
            <a:pPr marL="285750" indent="-285750">
              <a:buFont typeface="Wingdings" panose="05000000000000000000" pitchFamily="2" charset="2"/>
              <a:buChar char="§"/>
            </a:pPr>
            <a:r>
              <a:rPr lang="it-IT" b="1" dirty="0">
                <a:solidFill>
                  <a:srgbClr val="C00000"/>
                </a:solidFill>
                <a:latin typeface="Arial" panose="020B0604020202020204" pitchFamily="34" charset="0"/>
                <a:cs typeface="Arial" panose="020B0604020202020204" pitchFamily="34" charset="0"/>
              </a:rPr>
              <a:t>Decision tree</a:t>
            </a:r>
            <a:r>
              <a:rPr lang="it-IT" b="1" dirty="0">
                <a:latin typeface="Arial" panose="020B0604020202020204" pitchFamily="34" charset="0"/>
                <a:cs typeface="Arial" panose="020B0604020202020204" pitchFamily="34" charset="0"/>
              </a:rPr>
              <a:t>:</a:t>
            </a:r>
          </a:p>
          <a:p>
            <a:endParaRPr lang="it-IT" b="1" dirty="0">
              <a:latin typeface="Arial" panose="020B0604020202020204" pitchFamily="34" charset="0"/>
              <a:cs typeface="Arial" panose="020B0604020202020204" pitchFamily="34" charset="0"/>
            </a:endParaRPr>
          </a:p>
          <a:p>
            <a:pPr marL="342900" indent="-342900">
              <a:buFont typeface="+mj-lt"/>
              <a:buAutoNum type="arabicPeriod"/>
            </a:pPr>
            <a:r>
              <a:rPr lang="it-IT" b="1" dirty="0">
                <a:latin typeface="Arial" panose="020B0604020202020204" pitchFamily="34" charset="0"/>
                <a:cs typeface="Arial" panose="020B0604020202020204" pitchFamily="34" charset="0"/>
              </a:rPr>
              <a:t>Ogni </a:t>
            </a:r>
            <a:r>
              <a:rPr lang="it-IT"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nodo interno</a:t>
            </a:r>
            <a:r>
              <a:rPr lang="it-IT"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it-IT" b="1" dirty="0">
                <a:latin typeface="Arial" panose="020B0604020202020204" pitchFamily="34" charset="0"/>
                <a:cs typeface="Arial" panose="020B0604020202020204" pitchFamily="34" charset="0"/>
              </a:rPr>
              <a:t>è rappresentato dall’attributo che si è rilevato più impattante sui dati e gli archi uscenti indicano i possibili valori dell’attributo</a:t>
            </a:r>
          </a:p>
          <a:p>
            <a:pPr marL="342900" indent="-342900">
              <a:buFont typeface="+mj-lt"/>
              <a:buAutoNum type="arabicPeriod"/>
            </a:pPr>
            <a:r>
              <a:rPr lang="it-IT" b="1" dirty="0">
                <a:latin typeface="Arial" panose="020B0604020202020204" pitchFamily="34" charset="0"/>
                <a:cs typeface="Arial" panose="020B0604020202020204" pitchFamily="34" charset="0"/>
              </a:rPr>
              <a:t>Ogni </a:t>
            </a:r>
            <a:r>
              <a:rPr lang="it-IT" b="1" dirty="0">
                <a:solidFill>
                  <a:srgbClr val="C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nodo foglia </a:t>
            </a:r>
            <a:r>
              <a:rPr lang="it-IT" b="1" dirty="0">
                <a:latin typeface="Arial" panose="020B0604020202020204" pitchFamily="34" charset="0"/>
                <a:cs typeface="Arial" panose="020B0604020202020204" pitchFamily="34" charset="0"/>
              </a:rPr>
              <a:t>rappresenta l’etichetta di classe (valore yes or no ) che l’albero decisionale dopo il training è in grado di predire</a:t>
            </a:r>
          </a:p>
          <a:p>
            <a:pPr marL="342900" indent="-342900">
              <a:buFont typeface="+mj-lt"/>
              <a:buAutoNum type="arabicPeriod"/>
            </a:pPr>
            <a:endParaRPr lang="it-IT" b="1" dirty="0">
              <a:latin typeface="Arial" panose="020B0604020202020204" pitchFamily="34" charset="0"/>
              <a:cs typeface="Arial" panose="020B0604020202020204" pitchFamily="34" charset="0"/>
            </a:endParaRPr>
          </a:p>
          <a:p>
            <a:pPr marL="342900" indent="-342900">
              <a:buFont typeface="+mj-lt"/>
              <a:buAutoNum type="arabicPeriod"/>
            </a:pPr>
            <a:endParaRPr lang="it-IT" dirty="0"/>
          </a:p>
        </p:txBody>
      </p:sp>
    </p:spTree>
    <p:extLst>
      <p:ext uri="{BB962C8B-B14F-4D97-AF65-F5344CB8AC3E}">
        <p14:creationId xmlns:p14="http://schemas.microsoft.com/office/powerpoint/2010/main" val="610985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20</a:t>
            </a:fld>
            <a:endParaRPr lang="it-IT" dirty="0"/>
          </a:p>
        </p:txBody>
      </p:sp>
      <p:pic>
        <p:nvPicPr>
          <p:cNvPr id="12" name="Immagine 11">
            <a:extLst>
              <a:ext uri="{FF2B5EF4-FFF2-40B4-BE49-F238E27FC236}">
                <a16:creationId xmlns:a16="http://schemas.microsoft.com/office/drawing/2014/main" id="{9E3DE21E-2C95-9730-B2FC-E1DA2C0B6B1B}"/>
              </a:ext>
            </a:extLst>
          </p:cNvPr>
          <p:cNvPicPr>
            <a:picLocks noChangeAspect="1"/>
          </p:cNvPicPr>
          <p:nvPr/>
        </p:nvPicPr>
        <p:blipFill rotWithShape="1">
          <a:blip r:embed="rId3"/>
          <a:srcRect l="26787" t="54919" r="34260" b="23401"/>
          <a:stretch/>
        </p:blipFill>
        <p:spPr>
          <a:xfrm>
            <a:off x="1761751" y="1040313"/>
            <a:ext cx="4912156" cy="1537814"/>
          </a:xfrm>
          <a:prstGeom prst="rect">
            <a:avLst/>
          </a:prstGeom>
        </p:spPr>
      </p:pic>
      <p:sp>
        <p:nvSpPr>
          <p:cNvPr id="14" name="Segnaposto contenuto 12">
            <a:extLst>
              <a:ext uri="{FF2B5EF4-FFF2-40B4-BE49-F238E27FC236}">
                <a16:creationId xmlns:a16="http://schemas.microsoft.com/office/drawing/2014/main" id="{6F3DEA53-21F3-0EEF-3D61-39BBD45426A8}"/>
              </a:ext>
            </a:extLst>
          </p:cNvPr>
          <p:cNvSpPr txBox="1">
            <a:spLocks/>
          </p:cNvSpPr>
          <p:nvPr/>
        </p:nvSpPr>
        <p:spPr>
          <a:xfrm>
            <a:off x="7611376" y="4454297"/>
            <a:ext cx="3918857" cy="16809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dirty="0">
                <a:solidFill>
                  <a:srgbClr val="0070C0"/>
                </a:solidFill>
              </a:rPr>
              <a:t>Destinazione Parigi -&gt;</a:t>
            </a:r>
            <a:r>
              <a:rPr lang="it-IT" dirty="0">
                <a:solidFill>
                  <a:schemeClr val="tx1"/>
                </a:solidFill>
              </a:rPr>
              <a:t> su 50 utenti hanno molti hanno viaggiato sia il mese di dicembre che di febbraio </a:t>
            </a:r>
          </a:p>
        </p:txBody>
      </p:sp>
      <p:sp>
        <p:nvSpPr>
          <p:cNvPr id="15" name="Segnaposto contenuto 12">
            <a:extLst>
              <a:ext uri="{FF2B5EF4-FFF2-40B4-BE49-F238E27FC236}">
                <a16:creationId xmlns:a16="http://schemas.microsoft.com/office/drawing/2014/main" id="{6723E40C-C936-7CBA-E5CA-337600FAC282}"/>
              </a:ext>
            </a:extLst>
          </p:cNvPr>
          <p:cNvSpPr txBox="1">
            <a:spLocks/>
          </p:cNvSpPr>
          <p:nvPr/>
        </p:nvSpPr>
        <p:spPr>
          <a:xfrm>
            <a:off x="7611377" y="2827029"/>
            <a:ext cx="3918857" cy="16809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dirty="0">
                <a:solidFill>
                  <a:srgbClr val="0070C0"/>
                </a:solidFill>
              </a:rPr>
              <a:t>Destinazione Londra -&gt; </a:t>
            </a:r>
            <a:r>
              <a:rPr lang="it-IT" dirty="0">
                <a:solidFill>
                  <a:schemeClr val="tx1"/>
                </a:solidFill>
              </a:rPr>
              <a:t>il mese di dicembre ha registrato pochi utenti nonostante il costo sia stato limitato</a:t>
            </a:r>
          </a:p>
        </p:txBody>
      </p:sp>
      <p:sp>
        <p:nvSpPr>
          <p:cNvPr id="16" name="Segnaposto contenuto 12">
            <a:extLst>
              <a:ext uri="{FF2B5EF4-FFF2-40B4-BE49-F238E27FC236}">
                <a16:creationId xmlns:a16="http://schemas.microsoft.com/office/drawing/2014/main" id="{793D0A5D-999B-4A96-59E6-CD2B2686CF4D}"/>
              </a:ext>
            </a:extLst>
          </p:cNvPr>
          <p:cNvSpPr txBox="1">
            <a:spLocks/>
          </p:cNvSpPr>
          <p:nvPr/>
        </p:nvSpPr>
        <p:spPr>
          <a:xfrm>
            <a:off x="7627542" y="1117573"/>
            <a:ext cx="3918857" cy="16809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dirty="0">
                <a:solidFill>
                  <a:srgbClr val="0070C0"/>
                </a:solidFill>
              </a:rPr>
              <a:t>Destinazione Roma -&gt; </a:t>
            </a:r>
            <a:r>
              <a:rPr lang="it-IT" dirty="0">
                <a:solidFill>
                  <a:schemeClr val="tx1"/>
                </a:solidFill>
              </a:rPr>
              <a:t>Il metric_value corrisponde proprio al parametro       value = 0,8 che abbiamo calcolato in precedenza</a:t>
            </a:r>
          </a:p>
        </p:txBody>
      </p:sp>
      <p:sp>
        <p:nvSpPr>
          <p:cNvPr id="18" name="CasellaDiTesto 17">
            <a:extLst>
              <a:ext uri="{FF2B5EF4-FFF2-40B4-BE49-F238E27FC236}">
                <a16:creationId xmlns:a16="http://schemas.microsoft.com/office/drawing/2014/main" id="{B885EB9E-FE1F-2D91-D989-D7C09B83CCEE}"/>
              </a:ext>
            </a:extLst>
          </p:cNvPr>
          <p:cNvSpPr txBox="1"/>
          <p:nvPr/>
        </p:nvSpPr>
        <p:spPr>
          <a:xfrm>
            <a:off x="3161798" y="277112"/>
            <a:ext cx="8037933" cy="523220"/>
          </a:xfrm>
          <a:prstGeom prst="rect">
            <a:avLst/>
          </a:prstGeom>
          <a:noFill/>
        </p:spPr>
        <p:txBody>
          <a:bodyPr wrap="square" rtlCol="0">
            <a:spAutoFit/>
          </a:bodyPr>
          <a:lstStyle/>
          <a:p>
            <a:r>
              <a:rPr lang="it-IT" sz="2800" b="1" dirty="0">
                <a:solidFill>
                  <a:srgbClr val="C00000"/>
                </a:solidFill>
              </a:rPr>
              <a:t>Risultato fornito dal programma</a:t>
            </a:r>
          </a:p>
        </p:txBody>
      </p:sp>
      <p:pic>
        <p:nvPicPr>
          <p:cNvPr id="19" name="Immagine 18">
            <a:extLst>
              <a:ext uri="{FF2B5EF4-FFF2-40B4-BE49-F238E27FC236}">
                <a16:creationId xmlns:a16="http://schemas.microsoft.com/office/drawing/2014/main" id="{2881EDE0-F95D-AF9F-43B6-EFB935EFE1CC}"/>
              </a:ext>
            </a:extLst>
          </p:cNvPr>
          <p:cNvPicPr>
            <a:picLocks noChangeAspect="1"/>
          </p:cNvPicPr>
          <p:nvPr/>
        </p:nvPicPr>
        <p:blipFill rotWithShape="1">
          <a:blip r:embed="rId3"/>
          <a:srcRect l="26787" t="14287" r="34260" b="66281"/>
          <a:stretch/>
        </p:blipFill>
        <p:spPr>
          <a:xfrm>
            <a:off x="1802741" y="4454297"/>
            <a:ext cx="4912156" cy="1378366"/>
          </a:xfrm>
          <a:prstGeom prst="rect">
            <a:avLst/>
          </a:prstGeom>
        </p:spPr>
      </p:pic>
      <p:pic>
        <p:nvPicPr>
          <p:cNvPr id="25" name="Immagine 24">
            <a:extLst>
              <a:ext uri="{FF2B5EF4-FFF2-40B4-BE49-F238E27FC236}">
                <a16:creationId xmlns:a16="http://schemas.microsoft.com/office/drawing/2014/main" id="{B628E9A4-DDCB-9767-44DB-235CE8575FB8}"/>
              </a:ext>
            </a:extLst>
          </p:cNvPr>
          <p:cNvPicPr>
            <a:picLocks noChangeAspect="1"/>
          </p:cNvPicPr>
          <p:nvPr/>
        </p:nvPicPr>
        <p:blipFill rotWithShape="1">
          <a:blip r:embed="rId3"/>
          <a:srcRect l="26787" t="34749" r="34260" b="45819"/>
          <a:stretch/>
        </p:blipFill>
        <p:spPr>
          <a:xfrm>
            <a:off x="1802741" y="2827029"/>
            <a:ext cx="4912156" cy="1378366"/>
          </a:xfrm>
          <a:prstGeom prst="rect">
            <a:avLst/>
          </a:prstGeom>
        </p:spPr>
      </p:pic>
    </p:spTree>
    <p:extLst>
      <p:ext uri="{BB962C8B-B14F-4D97-AF65-F5344CB8AC3E}">
        <p14:creationId xmlns:p14="http://schemas.microsoft.com/office/powerpoint/2010/main" val="1021392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data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rtlCol="0"/>
          <a:lstStyle/>
          <a:p>
            <a:pPr rtl="0"/>
            <a:r>
              <a:rPr lang="it-IT"/>
              <a:t>20XX</a:t>
            </a:r>
            <a:endParaRPr lang="it-IT" dirty="0"/>
          </a:p>
        </p:txBody>
      </p:sp>
      <p:sp>
        <p:nvSpPr>
          <p:cNvPr id="11" name="Segnaposto numero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21</a:t>
            </a:fld>
            <a:endParaRPr lang="it-IT" dirty="0"/>
          </a:p>
        </p:txBody>
      </p:sp>
      <p:sp>
        <p:nvSpPr>
          <p:cNvPr id="8" name="Segnaposto contenuto 12">
            <a:extLst>
              <a:ext uri="{FF2B5EF4-FFF2-40B4-BE49-F238E27FC236}">
                <a16:creationId xmlns:a16="http://schemas.microsoft.com/office/drawing/2014/main" id="{531F6AB0-FCB9-F757-0048-0F9DBC1EC0A5}"/>
              </a:ext>
            </a:extLst>
          </p:cNvPr>
          <p:cNvSpPr txBox="1">
            <a:spLocks/>
          </p:cNvSpPr>
          <p:nvPr/>
        </p:nvSpPr>
        <p:spPr>
          <a:xfrm>
            <a:off x="1291060" y="1651247"/>
            <a:ext cx="9231937" cy="268105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600" dirty="0"/>
              <a:t>Come un successivo campione è stata selezionata </a:t>
            </a:r>
            <a:r>
              <a:rPr lang="it-IT" sz="1600" b="1" dirty="0"/>
              <a:t>la classe Business </a:t>
            </a:r>
            <a:r>
              <a:rPr lang="it-IT" sz="1600" dirty="0"/>
              <a:t>con destinazione </a:t>
            </a:r>
            <a:r>
              <a:rPr lang="it-IT" sz="1600" b="1" dirty="0"/>
              <a:t>Londra </a:t>
            </a:r>
            <a:r>
              <a:rPr lang="it-IT" sz="1600" dirty="0"/>
              <a:t>nel mese di </a:t>
            </a:r>
            <a:r>
              <a:rPr lang="it-IT" sz="1600" b="1" dirty="0"/>
              <a:t>Dicembre</a:t>
            </a:r>
          </a:p>
        </p:txBody>
      </p:sp>
      <p:pic>
        <p:nvPicPr>
          <p:cNvPr id="13" name="Immagine 12">
            <a:extLst>
              <a:ext uri="{FF2B5EF4-FFF2-40B4-BE49-F238E27FC236}">
                <a16:creationId xmlns:a16="http://schemas.microsoft.com/office/drawing/2014/main" id="{0FDEC0FC-7FB6-EAC0-A17B-97ECEA6812DE}"/>
              </a:ext>
            </a:extLst>
          </p:cNvPr>
          <p:cNvPicPr>
            <a:picLocks noChangeAspect="1"/>
          </p:cNvPicPr>
          <p:nvPr/>
        </p:nvPicPr>
        <p:blipFill rotWithShape="1">
          <a:blip r:embed="rId3"/>
          <a:srcRect l="19515" t="64984" r="28859" b="32079"/>
          <a:stretch/>
        </p:blipFill>
        <p:spPr>
          <a:xfrm>
            <a:off x="1669002" y="2254612"/>
            <a:ext cx="8853995" cy="299663"/>
          </a:xfrm>
          <a:prstGeom prst="rect">
            <a:avLst/>
          </a:prstGeom>
        </p:spPr>
      </p:pic>
      <p:pic>
        <p:nvPicPr>
          <p:cNvPr id="6" name="Immagine 5">
            <a:extLst>
              <a:ext uri="{FF2B5EF4-FFF2-40B4-BE49-F238E27FC236}">
                <a16:creationId xmlns:a16="http://schemas.microsoft.com/office/drawing/2014/main" id="{2E45A14B-DC0E-EDEF-4343-B22D12E43D9A}"/>
              </a:ext>
            </a:extLst>
          </p:cNvPr>
          <p:cNvPicPr>
            <a:picLocks noChangeAspect="1"/>
          </p:cNvPicPr>
          <p:nvPr/>
        </p:nvPicPr>
        <p:blipFill rotWithShape="1">
          <a:blip r:embed="rId4"/>
          <a:srcRect l="19898" t="26803" r="44439" b="25850"/>
          <a:stretch/>
        </p:blipFill>
        <p:spPr>
          <a:xfrm>
            <a:off x="6442267" y="3157640"/>
            <a:ext cx="4080729" cy="3047412"/>
          </a:xfrm>
          <a:prstGeom prst="rect">
            <a:avLst/>
          </a:prstGeom>
        </p:spPr>
      </p:pic>
      <p:sp>
        <p:nvSpPr>
          <p:cNvPr id="12" name="Segnaposto contenuto 12">
            <a:extLst>
              <a:ext uri="{FF2B5EF4-FFF2-40B4-BE49-F238E27FC236}">
                <a16:creationId xmlns:a16="http://schemas.microsoft.com/office/drawing/2014/main" id="{846A0AF7-221C-B83F-94E0-5C4D7E13CD89}"/>
              </a:ext>
            </a:extLst>
          </p:cNvPr>
          <p:cNvSpPr txBox="1">
            <a:spLocks/>
          </p:cNvSpPr>
          <p:nvPr/>
        </p:nvSpPr>
        <p:spPr>
          <a:xfrm>
            <a:off x="1291057" y="3115730"/>
            <a:ext cx="4458673" cy="16809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dirty="0">
                <a:solidFill>
                  <a:schemeClr val="tx1"/>
                </a:solidFill>
              </a:rPr>
              <a:t>L’algoritmo è riuscito ad individuare l’importanza che gli utenti di questo particolare campione di dati hanno attribuito al parametro del costo e di durata nella fase di acquisto</a:t>
            </a:r>
          </a:p>
        </p:txBody>
      </p:sp>
      <p:pic>
        <p:nvPicPr>
          <p:cNvPr id="4" name="Immagine 3">
            <a:extLst>
              <a:ext uri="{FF2B5EF4-FFF2-40B4-BE49-F238E27FC236}">
                <a16:creationId xmlns:a16="http://schemas.microsoft.com/office/drawing/2014/main" id="{94813A8D-1237-64B0-CC5B-28129A48CC25}"/>
              </a:ext>
            </a:extLst>
          </p:cNvPr>
          <p:cNvPicPr>
            <a:picLocks noChangeAspect="1"/>
          </p:cNvPicPr>
          <p:nvPr/>
        </p:nvPicPr>
        <p:blipFill rotWithShape="1">
          <a:blip r:embed="rId5"/>
          <a:srcRect l="28571" t="26881" r="41888" b="51486"/>
          <a:stretch/>
        </p:blipFill>
        <p:spPr>
          <a:xfrm>
            <a:off x="1669003" y="4524130"/>
            <a:ext cx="4080728" cy="1680922"/>
          </a:xfrm>
          <a:prstGeom prst="rect">
            <a:avLst/>
          </a:prstGeom>
        </p:spPr>
      </p:pic>
      <p:sp>
        <p:nvSpPr>
          <p:cNvPr id="14" name="CasellaDiTesto 13">
            <a:extLst>
              <a:ext uri="{FF2B5EF4-FFF2-40B4-BE49-F238E27FC236}">
                <a16:creationId xmlns:a16="http://schemas.microsoft.com/office/drawing/2014/main" id="{7D8DE40F-2693-CA39-3CE8-A9F544F11407}"/>
              </a:ext>
            </a:extLst>
          </p:cNvPr>
          <p:cNvSpPr txBox="1"/>
          <p:nvPr/>
        </p:nvSpPr>
        <p:spPr>
          <a:xfrm>
            <a:off x="4281471" y="737541"/>
            <a:ext cx="8037933" cy="523220"/>
          </a:xfrm>
          <a:prstGeom prst="rect">
            <a:avLst/>
          </a:prstGeom>
          <a:noFill/>
        </p:spPr>
        <p:txBody>
          <a:bodyPr wrap="square" rtlCol="0">
            <a:spAutoFit/>
          </a:bodyPr>
          <a:lstStyle/>
          <a:p>
            <a:r>
              <a:rPr lang="it-IT" sz="2800" b="1" dirty="0">
                <a:solidFill>
                  <a:srgbClr val="C00000"/>
                </a:solidFill>
              </a:rPr>
              <a:t>Caso di studio N 2</a:t>
            </a:r>
          </a:p>
        </p:txBody>
      </p:sp>
    </p:spTree>
    <p:extLst>
      <p:ext uri="{BB962C8B-B14F-4D97-AF65-F5344CB8AC3E}">
        <p14:creationId xmlns:p14="http://schemas.microsoft.com/office/powerpoint/2010/main" val="4012185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egnaposto numero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22</a:t>
            </a:fld>
            <a:endParaRPr lang="it-IT" dirty="0"/>
          </a:p>
        </p:txBody>
      </p:sp>
      <p:pic>
        <p:nvPicPr>
          <p:cNvPr id="4" name="Immagine 3">
            <a:extLst>
              <a:ext uri="{FF2B5EF4-FFF2-40B4-BE49-F238E27FC236}">
                <a16:creationId xmlns:a16="http://schemas.microsoft.com/office/drawing/2014/main" id="{6FC45B87-0E49-070F-9432-D1FCFFD1E438}"/>
              </a:ext>
            </a:extLst>
          </p:cNvPr>
          <p:cNvPicPr>
            <a:picLocks noChangeAspect="1"/>
          </p:cNvPicPr>
          <p:nvPr/>
        </p:nvPicPr>
        <p:blipFill rotWithShape="1">
          <a:blip r:embed="rId3"/>
          <a:srcRect l="5051" t="9660" r="32500" b="33062"/>
          <a:stretch/>
        </p:blipFill>
        <p:spPr>
          <a:xfrm>
            <a:off x="957943" y="853630"/>
            <a:ext cx="9956019" cy="5136624"/>
          </a:xfrm>
          <a:prstGeom prst="rect">
            <a:avLst/>
          </a:prstGeom>
        </p:spPr>
      </p:pic>
      <p:sp>
        <p:nvSpPr>
          <p:cNvPr id="6" name="CasellaDiTesto 5">
            <a:extLst>
              <a:ext uri="{FF2B5EF4-FFF2-40B4-BE49-F238E27FC236}">
                <a16:creationId xmlns:a16="http://schemas.microsoft.com/office/drawing/2014/main" id="{73CFAAB1-4942-777D-FC33-BBB372824AEA}"/>
              </a:ext>
            </a:extLst>
          </p:cNvPr>
          <p:cNvSpPr txBox="1"/>
          <p:nvPr/>
        </p:nvSpPr>
        <p:spPr>
          <a:xfrm>
            <a:off x="3161798" y="277112"/>
            <a:ext cx="8037933" cy="523220"/>
          </a:xfrm>
          <a:prstGeom prst="rect">
            <a:avLst/>
          </a:prstGeom>
          <a:noFill/>
        </p:spPr>
        <p:txBody>
          <a:bodyPr wrap="square" rtlCol="0">
            <a:spAutoFit/>
          </a:bodyPr>
          <a:lstStyle/>
          <a:p>
            <a:r>
              <a:rPr lang="it-IT" sz="2800" b="1" dirty="0">
                <a:solidFill>
                  <a:srgbClr val="C00000"/>
                </a:solidFill>
              </a:rPr>
              <a:t>Interpretazione delle previsioni</a:t>
            </a:r>
          </a:p>
        </p:txBody>
      </p:sp>
    </p:spTree>
    <p:extLst>
      <p:ext uri="{BB962C8B-B14F-4D97-AF65-F5344CB8AC3E}">
        <p14:creationId xmlns:p14="http://schemas.microsoft.com/office/powerpoint/2010/main" val="2913440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data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rtlCol="0"/>
          <a:lstStyle/>
          <a:p>
            <a:pPr rtl="0"/>
            <a:r>
              <a:rPr lang="it-IT"/>
              <a:t>20XX</a:t>
            </a:r>
            <a:endParaRPr lang="it-IT" dirty="0"/>
          </a:p>
        </p:txBody>
      </p:sp>
      <p:sp>
        <p:nvSpPr>
          <p:cNvPr id="10" name="Segnaposto piè di pagina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rtlCol="0"/>
          <a:lstStyle/>
          <a:p>
            <a:pPr rtl="0"/>
            <a:r>
              <a:rPr lang="it-IT"/>
              <a:t>Presentazione</a:t>
            </a:r>
            <a:endParaRPr lang="it-IT" dirty="0"/>
          </a:p>
        </p:txBody>
      </p:sp>
      <p:sp>
        <p:nvSpPr>
          <p:cNvPr id="11" name="Segnaposto numero diapositiva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it-IT" smtClean="0"/>
              <a:pPr rtl="0"/>
              <a:t>23</a:t>
            </a:fld>
            <a:endParaRPr lang="it-IT" dirty="0"/>
          </a:p>
        </p:txBody>
      </p:sp>
      <p:pic>
        <p:nvPicPr>
          <p:cNvPr id="5" name="Immagine 4">
            <a:extLst>
              <a:ext uri="{FF2B5EF4-FFF2-40B4-BE49-F238E27FC236}">
                <a16:creationId xmlns:a16="http://schemas.microsoft.com/office/drawing/2014/main" id="{EF47CA02-E44C-9F3A-4646-BB264B34BA85}"/>
              </a:ext>
            </a:extLst>
          </p:cNvPr>
          <p:cNvPicPr>
            <a:picLocks noChangeAspect="1"/>
          </p:cNvPicPr>
          <p:nvPr/>
        </p:nvPicPr>
        <p:blipFill rotWithShape="1">
          <a:blip r:embed="rId3"/>
          <a:srcRect l="22811" t="10068" r="41183" b="47891"/>
          <a:stretch/>
        </p:blipFill>
        <p:spPr>
          <a:xfrm>
            <a:off x="1115007" y="1053133"/>
            <a:ext cx="4245429" cy="2788290"/>
          </a:xfrm>
          <a:prstGeom prst="rect">
            <a:avLst/>
          </a:prstGeom>
        </p:spPr>
      </p:pic>
      <p:pic>
        <p:nvPicPr>
          <p:cNvPr id="12" name="Immagine 11">
            <a:extLst>
              <a:ext uri="{FF2B5EF4-FFF2-40B4-BE49-F238E27FC236}">
                <a16:creationId xmlns:a16="http://schemas.microsoft.com/office/drawing/2014/main" id="{1482080A-9745-A263-5562-24466AFAF758}"/>
              </a:ext>
            </a:extLst>
          </p:cNvPr>
          <p:cNvPicPr>
            <a:picLocks noGrp="1" noRot="1" noChangeAspect="1" noMove="1" noResize="1" noEditPoints="1" noAdjustHandles="1" noChangeArrowheads="1" noChangeShapeType="1" noCrop="1"/>
          </p:cNvPicPr>
          <p:nvPr/>
        </p:nvPicPr>
        <p:blipFill rotWithShape="1">
          <a:blip r:embed="rId4"/>
          <a:srcRect l="23049" t="9664" r="39463" b="47075"/>
          <a:stretch/>
        </p:blipFill>
        <p:spPr>
          <a:xfrm>
            <a:off x="6783354" y="3389522"/>
            <a:ext cx="4570445" cy="2966828"/>
          </a:xfrm>
          <a:prstGeom prst="rect">
            <a:avLst/>
          </a:prstGeom>
        </p:spPr>
      </p:pic>
      <p:sp>
        <p:nvSpPr>
          <p:cNvPr id="13" name="Rettangolo 12">
            <a:extLst>
              <a:ext uri="{FF2B5EF4-FFF2-40B4-BE49-F238E27FC236}">
                <a16:creationId xmlns:a16="http://schemas.microsoft.com/office/drawing/2014/main" id="{3147CAE6-32B7-5B52-9806-73ADE64677BB}"/>
              </a:ext>
            </a:extLst>
          </p:cNvPr>
          <p:cNvSpPr>
            <a:spLocks/>
          </p:cNvSpPr>
          <p:nvPr/>
        </p:nvSpPr>
        <p:spPr>
          <a:xfrm>
            <a:off x="2796074" y="3283200"/>
            <a:ext cx="1240971" cy="494522"/>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194857D6-5A33-45BD-EB73-8910E095060A}"/>
              </a:ext>
            </a:extLst>
          </p:cNvPr>
          <p:cNvCxnSpPr>
            <a:cxnSpLocks noGrp="1" noRot="1" noMove="1" noResize="1" noEditPoints="1" noAdjustHandles="1" noChangeArrowheads="1" noChangeShapeType="1"/>
          </p:cNvCxnSpPr>
          <p:nvPr/>
        </p:nvCxnSpPr>
        <p:spPr>
          <a:xfrm>
            <a:off x="3331029" y="1502229"/>
            <a:ext cx="0" cy="87707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6" name="Segnaposto contenuto 12">
            <a:extLst>
              <a:ext uri="{FF2B5EF4-FFF2-40B4-BE49-F238E27FC236}">
                <a16:creationId xmlns:a16="http://schemas.microsoft.com/office/drawing/2014/main" id="{4AF14D0E-F79D-094B-FCF0-9F94A37E8638}"/>
              </a:ext>
            </a:extLst>
          </p:cNvPr>
          <p:cNvSpPr txBox="1">
            <a:spLocks/>
          </p:cNvSpPr>
          <p:nvPr/>
        </p:nvSpPr>
        <p:spPr>
          <a:xfrm>
            <a:off x="5830954" y="968809"/>
            <a:ext cx="5335176" cy="1943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600" dirty="0"/>
              <a:t>Nello schema a sinistra è possibile vedere </a:t>
            </a:r>
            <a:r>
              <a:rPr lang="it-IT" sz="1600" u="sng" dirty="0"/>
              <a:t>come a salire della durata del viaggio effettivamente l’acquisto non è stato effettuato.</a:t>
            </a:r>
          </a:p>
        </p:txBody>
      </p:sp>
      <p:sp>
        <p:nvSpPr>
          <p:cNvPr id="17" name="Segnaposto contenuto 12">
            <a:extLst>
              <a:ext uri="{FF2B5EF4-FFF2-40B4-BE49-F238E27FC236}">
                <a16:creationId xmlns:a16="http://schemas.microsoft.com/office/drawing/2014/main" id="{4E7EE027-D48B-A0F3-1FD8-A55B8A93F284}"/>
              </a:ext>
            </a:extLst>
          </p:cNvPr>
          <p:cNvSpPr txBox="1">
            <a:spLocks/>
          </p:cNvSpPr>
          <p:nvPr/>
        </p:nvSpPr>
        <p:spPr>
          <a:xfrm>
            <a:off x="756778" y="4368330"/>
            <a:ext cx="5335176" cy="194391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it-IT" sz="1600" dirty="0"/>
              <a:t>Mentre nel secondo caso</a:t>
            </a:r>
            <a:r>
              <a:rPr lang="it-IT" sz="1600" u="sng" dirty="0"/>
              <a:t>, nonostante un utente non abbia completato l’acquisto</a:t>
            </a:r>
            <a:r>
              <a:rPr lang="it-IT" sz="1600" dirty="0"/>
              <a:t>, il trend principale è stato prediligere un prezzo al di sotto di 145 euro.</a:t>
            </a:r>
          </a:p>
        </p:txBody>
      </p:sp>
      <p:sp>
        <p:nvSpPr>
          <p:cNvPr id="18" name="Rettangolo 17">
            <a:extLst>
              <a:ext uri="{FF2B5EF4-FFF2-40B4-BE49-F238E27FC236}">
                <a16:creationId xmlns:a16="http://schemas.microsoft.com/office/drawing/2014/main" id="{E91032E6-138B-23AF-F325-693519DB351E}"/>
              </a:ext>
            </a:extLst>
          </p:cNvPr>
          <p:cNvSpPr>
            <a:spLocks noGrp="1" noRot="1" noMove="1" noResize="1" noEditPoints="1" noAdjustHandles="1" noChangeArrowheads="1" noChangeShapeType="1"/>
          </p:cNvSpPr>
          <p:nvPr/>
        </p:nvSpPr>
        <p:spPr>
          <a:xfrm>
            <a:off x="7979227" y="3610947"/>
            <a:ext cx="1789924" cy="1380931"/>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it-IT"/>
          </a:p>
        </p:txBody>
      </p:sp>
      <p:cxnSp>
        <p:nvCxnSpPr>
          <p:cNvPr id="20" name="Connettore 2 19">
            <a:extLst>
              <a:ext uri="{FF2B5EF4-FFF2-40B4-BE49-F238E27FC236}">
                <a16:creationId xmlns:a16="http://schemas.microsoft.com/office/drawing/2014/main" id="{E0BA485A-3252-284C-3F3C-46FE54877F5E}"/>
              </a:ext>
            </a:extLst>
          </p:cNvPr>
          <p:cNvCxnSpPr>
            <a:cxnSpLocks noGrp="1" noRot="1" noMove="1" noResize="1" noEditPoints="1" noAdjustHandles="1" noChangeArrowheads="1" noChangeShapeType="1"/>
          </p:cNvCxnSpPr>
          <p:nvPr/>
        </p:nvCxnSpPr>
        <p:spPr>
          <a:xfrm>
            <a:off x="9246637" y="4031760"/>
            <a:ext cx="289249"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 name="Connettore 2 21">
            <a:extLst>
              <a:ext uri="{FF2B5EF4-FFF2-40B4-BE49-F238E27FC236}">
                <a16:creationId xmlns:a16="http://schemas.microsoft.com/office/drawing/2014/main" id="{530C39BE-13F7-1A0B-A914-F72854BC38CD}"/>
              </a:ext>
            </a:extLst>
          </p:cNvPr>
          <p:cNvCxnSpPr>
            <a:cxnSpLocks noGrp="1" noRot="1" noMove="1" noResize="1" noEditPoints="1" noAdjustHandles="1" noChangeArrowheads="1" noChangeShapeType="1"/>
          </p:cNvCxnSpPr>
          <p:nvPr/>
        </p:nvCxnSpPr>
        <p:spPr>
          <a:xfrm>
            <a:off x="8528180" y="3741576"/>
            <a:ext cx="0" cy="117565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 name="CasellaDiTesto 5">
            <a:extLst>
              <a:ext uri="{FF2B5EF4-FFF2-40B4-BE49-F238E27FC236}">
                <a16:creationId xmlns:a16="http://schemas.microsoft.com/office/drawing/2014/main" id="{89FF64B5-8FD7-0B59-3C94-7D71C75C9BAB}"/>
              </a:ext>
            </a:extLst>
          </p:cNvPr>
          <p:cNvSpPr txBox="1"/>
          <p:nvPr/>
        </p:nvSpPr>
        <p:spPr>
          <a:xfrm>
            <a:off x="2956525" y="287674"/>
            <a:ext cx="8037933" cy="523220"/>
          </a:xfrm>
          <a:prstGeom prst="rect">
            <a:avLst/>
          </a:prstGeom>
          <a:noFill/>
        </p:spPr>
        <p:txBody>
          <a:bodyPr wrap="square" rtlCol="0">
            <a:spAutoFit/>
          </a:bodyPr>
          <a:lstStyle/>
          <a:p>
            <a:r>
              <a:rPr lang="it-IT" sz="2800" b="1" dirty="0">
                <a:solidFill>
                  <a:srgbClr val="C00000"/>
                </a:solidFill>
              </a:rPr>
              <a:t>I risultati ottenuti sono attendibili?</a:t>
            </a:r>
          </a:p>
        </p:txBody>
      </p:sp>
      <p:cxnSp>
        <p:nvCxnSpPr>
          <p:cNvPr id="8" name="Connettore 2 7">
            <a:extLst>
              <a:ext uri="{FF2B5EF4-FFF2-40B4-BE49-F238E27FC236}">
                <a16:creationId xmlns:a16="http://schemas.microsoft.com/office/drawing/2014/main" id="{16631D96-EBB8-24CC-E925-C5EC42808405}"/>
              </a:ext>
            </a:extLst>
          </p:cNvPr>
          <p:cNvCxnSpPr/>
          <p:nvPr/>
        </p:nvCxnSpPr>
        <p:spPr>
          <a:xfrm flipH="1">
            <a:off x="4469363" y="1474237"/>
            <a:ext cx="1626637" cy="35456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Connettore 2 13">
            <a:extLst>
              <a:ext uri="{FF2B5EF4-FFF2-40B4-BE49-F238E27FC236}">
                <a16:creationId xmlns:a16="http://schemas.microsoft.com/office/drawing/2014/main" id="{4638C357-96B3-7A86-70F8-64A4C8058C78}"/>
              </a:ext>
            </a:extLst>
          </p:cNvPr>
          <p:cNvCxnSpPr>
            <a:cxnSpLocks/>
          </p:cNvCxnSpPr>
          <p:nvPr/>
        </p:nvCxnSpPr>
        <p:spPr>
          <a:xfrm>
            <a:off x="6091954" y="4673326"/>
            <a:ext cx="982422" cy="12230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61114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6815C6-3AD0-46E6-A74A-1967BD91AF50}"/>
              </a:ext>
            </a:extLst>
          </p:cNvPr>
          <p:cNvSpPr>
            <a:spLocks noGrp="1"/>
          </p:cNvSpPr>
          <p:nvPr>
            <p:ph type="ctrTitle"/>
          </p:nvPr>
        </p:nvSpPr>
        <p:spPr>
          <a:xfrm>
            <a:off x="543560" y="248920"/>
            <a:ext cx="10795000" cy="1122202"/>
          </a:xfrm>
        </p:spPr>
        <p:txBody>
          <a:bodyPr rtlCol="0"/>
          <a:lstStyle/>
          <a:p>
            <a:pPr rtl="0"/>
            <a:r>
              <a:rPr lang="it-IT" dirty="0"/>
              <a:t>DECISION TREE VIAGGI AEREI : </a:t>
            </a:r>
            <a:br>
              <a:rPr lang="it-IT" dirty="0"/>
            </a:br>
            <a:r>
              <a:rPr lang="it-IT" u="sng" dirty="0"/>
              <a:t>MINOR</a:t>
            </a:r>
            <a:r>
              <a:rPr lang="it-IT" dirty="0"/>
              <a:t> COSTO, NUMERO DI SCALI E DURATA </a:t>
            </a:r>
          </a:p>
        </p:txBody>
      </p:sp>
      <p:pic>
        <p:nvPicPr>
          <p:cNvPr id="7" name="Immagine 6" descr="Immagine che contiene testo, tavolo, dilegno, bosco&#10;&#10;Descrizione generata automaticamente">
            <a:extLst>
              <a:ext uri="{FF2B5EF4-FFF2-40B4-BE49-F238E27FC236}">
                <a16:creationId xmlns:a16="http://schemas.microsoft.com/office/drawing/2014/main" id="{DFB6F486-757F-C6C9-A22D-4B21139268F2}"/>
              </a:ext>
            </a:extLst>
          </p:cNvPr>
          <p:cNvPicPr>
            <a:picLocks noChangeAspect="1"/>
          </p:cNvPicPr>
          <p:nvPr/>
        </p:nvPicPr>
        <p:blipFill>
          <a:blip r:embed="rId3"/>
          <a:stretch>
            <a:fillRect/>
          </a:stretch>
        </p:blipFill>
        <p:spPr>
          <a:xfrm>
            <a:off x="5877559" y="1524000"/>
            <a:ext cx="5770881" cy="4693920"/>
          </a:xfrm>
          <a:prstGeom prst="rect">
            <a:avLst/>
          </a:prstGeom>
          <a:ln>
            <a:noFill/>
          </a:ln>
          <a:effectLst>
            <a:softEdge rad="112500"/>
          </a:effectLst>
        </p:spPr>
      </p:pic>
      <p:sp>
        <p:nvSpPr>
          <p:cNvPr id="9" name="CasellaDiTesto 8">
            <a:extLst>
              <a:ext uri="{FF2B5EF4-FFF2-40B4-BE49-F238E27FC236}">
                <a16:creationId xmlns:a16="http://schemas.microsoft.com/office/drawing/2014/main" id="{D77E2C6F-4854-0537-5AA4-4FCE4D6BFF52}"/>
              </a:ext>
            </a:extLst>
          </p:cNvPr>
          <p:cNvSpPr txBox="1"/>
          <p:nvPr/>
        </p:nvSpPr>
        <p:spPr>
          <a:xfrm>
            <a:off x="543560" y="4196009"/>
            <a:ext cx="3795141" cy="1754326"/>
          </a:xfrm>
          <a:prstGeom prst="rect">
            <a:avLst/>
          </a:prstGeom>
          <a:noFill/>
        </p:spPr>
        <p:txBody>
          <a:bodyPr wrap="none" rtlCol="0">
            <a:spAutoFit/>
          </a:bodyPr>
          <a:lstStyle/>
          <a:p>
            <a:r>
              <a:rPr lang="it-IT" b="1" dirty="0"/>
              <a:t>Output</a:t>
            </a:r>
          </a:p>
          <a:p>
            <a:r>
              <a:rPr lang="it-IT" dirty="0" err="1">
                <a:solidFill>
                  <a:schemeClr val="accent5">
                    <a:lumMod val="75000"/>
                  </a:schemeClr>
                </a:solidFill>
              </a:rPr>
              <a:t>Sottotabella</a:t>
            </a:r>
            <a:r>
              <a:rPr lang="it-IT" dirty="0"/>
              <a:t> contenenti voli migliori </a:t>
            </a:r>
          </a:p>
          <a:p>
            <a:r>
              <a:rPr lang="it-IT" dirty="0"/>
              <a:t>tra 1000 combinazioni </a:t>
            </a:r>
          </a:p>
          <a:p>
            <a:r>
              <a:rPr lang="it-IT" dirty="0"/>
              <a:t>possibili che non hanno a priori </a:t>
            </a:r>
          </a:p>
          <a:p>
            <a:r>
              <a:rPr lang="it-IT" dirty="0"/>
              <a:t>un’etichetta di decisione  </a:t>
            </a:r>
          </a:p>
          <a:p>
            <a:endParaRPr lang="it-IT" dirty="0"/>
          </a:p>
        </p:txBody>
      </p:sp>
      <p:sp>
        <p:nvSpPr>
          <p:cNvPr id="10" name="CasellaDiTesto 9">
            <a:extLst>
              <a:ext uri="{FF2B5EF4-FFF2-40B4-BE49-F238E27FC236}">
                <a16:creationId xmlns:a16="http://schemas.microsoft.com/office/drawing/2014/main" id="{EFC5E8D9-21E7-8836-267A-38C34ECE78C8}"/>
              </a:ext>
            </a:extLst>
          </p:cNvPr>
          <p:cNvSpPr txBox="1"/>
          <p:nvPr/>
        </p:nvSpPr>
        <p:spPr>
          <a:xfrm>
            <a:off x="543560" y="1778267"/>
            <a:ext cx="4398640" cy="646331"/>
          </a:xfrm>
          <a:prstGeom prst="rect">
            <a:avLst/>
          </a:prstGeom>
          <a:noFill/>
        </p:spPr>
        <p:txBody>
          <a:bodyPr wrap="none" rtlCol="0">
            <a:spAutoFit/>
          </a:bodyPr>
          <a:lstStyle/>
          <a:p>
            <a:r>
              <a:rPr lang="it-IT" b="1" dirty="0"/>
              <a:t>Tecnica di programmazione:</a:t>
            </a:r>
          </a:p>
          <a:p>
            <a:r>
              <a:rPr lang="it-IT" dirty="0">
                <a:solidFill>
                  <a:schemeClr val="accent5">
                    <a:lumMod val="75000"/>
                  </a:schemeClr>
                </a:solidFill>
              </a:rPr>
              <a:t>Tecnica</a:t>
            </a:r>
            <a:r>
              <a:rPr lang="it-IT" dirty="0"/>
              <a:t> di classificazione: </a:t>
            </a:r>
            <a:r>
              <a:rPr lang="it-IT" dirty="0">
                <a:solidFill>
                  <a:schemeClr val="accent5">
                    <a:lumMod val="75000"/>
                  </a:schemeClr>
                </a:solidFill>
              </a:rPr>
              <a:t>DECISION TREE </a:t>
            </a:r>
          </a:p>
        </p:txBody>
      </p:sp>
      <p:sp>
        <p:nvSpPr>
          <p:cNvPr id="11" name="CasellaDiTesto 10">
            <a:extLst>
              <a:ext uri="{FF2B5EF4-FFF2-40B4-BE49-F238E27FC236}">
                <a16:creationId xmlns:a16="http://schemas.microsoft.com/office/drawing/2014/main" id="{0C7DC12F-83DC-2888-EB09-EEB566FAFAC5}"/>
              </a:ext>
            </a:extLst>
          </p:cNvPr>
          <p:cNvSpPr txBox="1"/>
          <p:nvPr/>
        </p:nvSpPr>
        <p:spPr>
          <a:xfrm>
            <a:off x="543560" y="2538181"/>
            <a:ext cx="1253869" cy="646331"/>
          </a:xfrm>
          <a:prstGeom prst="rect">
            <a:avLst/>
          </a:prstGeom>
          <a:noFill/>
        </p:spPr>
        <p:txBody>
          <a:bodyPr wrap="none" rtlCol="0">
            <a:spAutoFit/>
          </a:bodyPr>
          <a:lstStyle/>
          <a:p>
            <a:r>
              <a:rPr lang="it-IT" b="1" dirty="0"/>
              <a:t>Algoritmo:</a:t>
            </a:r>
          </a:p>
          <a:p>
            <a:r>
              <a:rPr lang="it-IT" dirty="0">
                <a:solidFill>
                  <a:schemeClr val="accent5">
                    <a:lumMod val="75000"/>
                  </a:schemeClr>
                </a:solidFill>
              </a:rPr>
              <a:t>CART </a:t>
            </a:r>
          </a:p>
        </p:txBody>
      </p:sp>
      <p:sp>
        <p:nvSpPr>
          <p:cNvPr id="13" name="CasellaDiTesto 12">
            <a:extLst>
              <a:ext uri="{FF2B5EF4-FFF2-40B4-BE49-F238E27FC236}">
                <a16:creationId xmlns:a16="http://schemas.microsoft.com/office/drawing/2014/main" id="{9E57060C-6C62-EBE6-300A-79186E72B69D}"/>
              </a:ext>
            </a:extLst>
          </p:cNvPr>
          <p:cNvSpPr txBox="1"/>
          <p:nvPr/>
        </p:nvSpPr>
        <p:spPr>
          <a:xfrm>
            <a:off x="543560" y="3298222"/>
            <a:ext cx="6096000" cy="646331"/>
          </a:xfrm>
          <a:prstGeom prst="rect">
            <a:avLst/>
          </a:prstGeom>
          <a:noFill/>
        </p:spPr>
        <p:txBody>
          <a:bodyPr wrap="square">
            <a:spAutoFit/>
          </a:bodyPr>
          <a:lstStyle/>
          <a:p>
            <a:r>
              <a:rPr lang="it-IT" b="1" dirty="0"/>
              <a:t>Linguaggio di programmazione:</a:t>
            </a:r>
          </a:p>
          <a:p>
            <a:r>
              <a:rPr lang="it-IT" dirty="0">
                <a:solidFill>
                  <a:schemeClr val="accent5">
                    <a:lumMod val="75000"/>
                  </a:schemeClr>
                </a:solidFill>
              </a:rPr>
              <a:t>PYTHON</a:t>
            </a:r>
          </a:p>
        </p:txBody>
      </p:sp>
    </p:spTree>
    <p:extLst>
      <p:ext uri="{BB962C8B-B14F-4D97-AF65-F5344CB8AC3E}">
        <p14:creationId xmlns:p14="http://schemas.microsoft.com/office/powerpoint/2010/main" val="333024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1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5431971" cy="557950"/>
          </a:xfrm>
        </p:spPr>
        <p:txBody>
          <a:bodyPr/>
          <a:lstStyle/>
          <a:p>
            <a:r>
              <a:rPr lang="en-US" b="1" u="sng" dirty="0"/>
              <a:t>IMPORTO UN TRAINING SET.CSV DA 300 VOLI ETICHETTATI </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25</a:t>
            </a:fld>
            <a:endParaRPr lang="it-IT"/>
          </a:p>
        </p:txBody>
      </p:sp>
      <p:pic>
        <p:nvPicPr>
          <p:cNvPr id="12" name="Immagine 11">
            <a:extLst>
              <a:ext uri="{FF2B5EF4-FFF2-40B4-BE49-F238E27FC236}">
                <a16:creationId xmlns:a16="http://schemas.microsoft.com/office/drawing/2014/main" id="{14A8E653-DEC3-D859-0D1B-367BA95C4B39}"/>
              </a:ext>
            </a:extLst>
          </p:cNvPr>
          <p:cNvPicPr>
            <a:picLocks noChangeAspect="1"/>
          </p:cNvPicPr>
          <p:nvPr/>
        </p:nvPicPr>
        <p:blipFill>
          <a:blip r:embed="rId2"/>
          <a:stretch>
            <a:fillRect/>
          </a:stretch>
        </p:blipFill>
        <p:spPr>
          <a:xfrm>
            <a:off x="405837" y="1979258"/>
            <a:ext cx="4942996" cy="1943200"/>
          </a:xfrm>
          <a:prstGeom prst="rect">
            <a:avLst/>
          </a:prstGeom>
          <a:ln>
            <a:noFill/>
          </a:ln>
          <a:effectLst>
            <a:outerShdw blurRad="190500" algn="tl" rotWithShape="0">
              <a:srgbClr val="000000">
                <a:alpha val="70000"/>
              </a:srgbClr>
            </a:outerShdw>
          </a:effectLst>
        </p:spPr>
      </p:pic>
      <p:pic>
        <p:nvPicPr>
          <p:cNvPr id="14" name="Immagine 13">
            <a:extLst>
              <a:ext uri="{FF2B5EF4-FFF2-40B4-BE49-F238E27FC236}">
                <a16:creationId xmlns:a16="http://schemas.microsoft.com/office/drawing/2014/main" id="{15D0CD90-9DA2-34BD-A5BF-AA769D288A3B}"/>
              </a:ext>
            </a:extLst>
          </p:cNvPr>
          <p:cNvPicPr>
            <a:picLocks noChangeAspect="1"/>
          </p:cNvPicPr>
          <p:nvPr/>
        </p:nvPicPr>
        <p:blipFill>
          <a:blip r:embed="rId3"/>
          <a:stretch>
            <a:fillRect/>
          </a:stretch>
        </p:blipFill>
        <p:spPr>
          <a:xfrm>
            <a:off x="5501735" y="1790605"/>
            <a:ext cx="6293173" cy="3854648"/>
          </a:xfrm>
          <a:prstGeom prst="rect">
            <a:avLst/>
          </a:prstGeom>
          <a:ln>
            <a:noFill/>
          </a:ln>
          <a:effectLst>
            <a:outerShdw blurRad="190500" algn="tl" rotWithShape="0">
              <a:srgbClr val="000000">
                <a:alpha val="70000"/>
              </a:srgbClr>
            </a:outerShdw>
          </a:effectLst>
        </p:spPr>
      </p:pic>
      <p:sp>
        <p:nvSpPr>
          <p:cNvPr id="15" name="CasellaDiTesto 14">
            <a:extLst>
              <a:ext uri="{FF2B5EF4-FFF2-40B4-BE49-F238E27FC236}">
                <a16:creationId xmlns:a16="http://schemas.microsoft.com/office/drawing/2014/main" id="{BBF8D00F-42D4-F44D-486D-7095E23077C3}"/>
              </a:ext>
            </a:extLst>
          </p:cNvPr>
          <p:cNvSpPr txBox="1"/>
          <p:nvPr/>
        </p:nvSpPr>
        <p:spPr>
          <a:xfrm>
            <a:off x="350489" y="4266584"/>
            <a:ext cx="5053691" cy="1754326"/>
          </a:xfrm>
          <a:prstGeom prst="rect">
            <a:avLst/>
          </a:prstGeom>
          <a:noFill/>
        </p:spPr>
        <p:txBody>
          <a:bodyPr wrap="none" rtlCol="0">
            <a:spAutoFit/>
          </a:bodyPr>
          <a:lstStyle/>
          <a:p>
            <a:pPr marL="285750" indent="-285750">
              <a:buFont typeface="Arial" panose="020B0604020202020204" pitchFamily="34" charset="0"/>
              <a:buChar char="•"/>
            </a:pPr>
            <a:r>
              <a:rPr lang="it-IT" dirty="0"/>
              <a:t>Ciascun record contiene una serie di attributi, </a:t>
            </a:r>
          </a:p>
          <a:p>
            <a:r>
              <a:rPr lang="it-IT" dirty="0"/>
              <a:t>uno dei quali è </a:t>
            </a:r>
            <a:r>
              <a:rPr lang="it-IT" dirty="0">
                <a:solidFill>
                  <a:schemeClr val="accent5">
                    <a:lumMod val="75000"/>
                  </a:schemeClr>
                </a:solidFill>
              </a:rPr>
              <a:t>la classe di appartenenza </a:t>
            </a:r>
          </a:p>
          <a:p>
            <a:r>
              <a:rPr lang="it-IT" dirty="0"/>
              <a:t>(DECISION)</a:t>
            </a:r>
          </a:p>
          <a:p>
            <a:endParaRPr lang="it-IT" dirty="0"/>
          </a:p>
          <a:p>
            <a:pPr marL="285750" indent="-285750">
              <a:buFont typeface="Arial" panose="020B0604020202020204" pitchFamily="34" charset="0"/>
              <a:buChar char="•"/>
            </a:pPr>
            <a:r>
              <a:rPr lang="it-IT" dirty="0"/>
              <a:t>Obiettivo: trovare </a:t>
            </a:r>
            <a:r>
              <a:rPr lang="it-IT" dirty="0">
                <a:solidFill>
                  <a:schemeClr val="accent5">
                    <a:lumMod val="75000"/>
                  </a:schemeClr>
                </a:solidFill>
              </a:rPr>
              <a:t>un modello</a:t>
            </a:r>
            <a:r>
              <a:rPr lang="it-IT" dirty="0"/>
              <a:t> per l’attributo </a:t>
            </a:r>
          </a:p>
          <a:p>
            <a:r>
              <a:rPr lang="it-IT" dirty="0"/>
              <a:t>classe che diventa funzione degli altri attributi </a:t>
            </a:r>
          </a:p>
        </p:txBody>
      </p:sp>
      <p:sp>
        <p:nvSpPr>
          <p:cNvPr id="16" name="Rettangolo 15">
            <a:extLst>
              <a:ext uri="{FF2B5EF4-FFF2-40B4-BE49-F238E27FC236}">
                <a16:creationId xmlns:a16="http://schemas.microsoft.com/office/drawing/2014/main" id="{A7A680B6-32E8-681E-2899-D45B568C4C2F}"/>
              </a:ext>
            </a:extLst>
          </p:cNvPr>
          <p:cNvSpPr/>
          <p:nvPr/>
        </p:nvSpPr>
        <p:spPr>
          <a:xfrm>
            <a:off x="10865868" y="1519683"/>
            <a:ext cx="1081941" cy="4322317"/>
          </a:xfrm>
          <a:prstGeom prst="rect">
            <a:avLst/>
          </a:prstGeom>
          <a:noFill/>
          <a:ln w="762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723120" y="136525"/>
            <a:ext cx="24688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accent5">
                    <a:lumMod val="75000"/>
                  </a:schemeClr>
                </a:solidFill>
              </a:rPr>
              <a:t>CLASSIFICAZIONE</a:t>
            </a:r>
          </a:p>
        </p:txBody>
      </p:sp>
    </p:spTree>
    <p:extLst>
      <p:ext uri="{BB962C8B-B14F-4D97-AF65-F5344CB8AC3E}">
        <p14:creationId xmlns:p14="http://schemas.microsoft.com/office/powerpoint/2010/main" val="1465439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2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5431971" cy="557950"/>
          </a:xfrm>
        </p:spPr>
        <p:txBody>
          <a:bodyPr/>
          <a:lstStyle/>
          <a:p>
            <a:r>
              <a:rPr lang="en-US" b="1" u="sng" dirty="0"/>
              <a:t>CREO DECISION TREE CON CART </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26</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TECNICA DI CLASSIFICAZIONE: </a:t>
            </a:r>
          </a:p>
          <a:p>
            <a:pPr algn="ctr"/>
            <a:r>
              <a:rPr lang="it-IT" sz="1500" dirty="0">
                <a:solidFill>
                  <a:schemeClr val="accent5">
                    <a:lumMod val="75000"/>
                  </a:schemeClr>
                </a:solidFill>
              </a:rPr>
              <a:t>DECISION TREE</a:t>
            </a:r>
          </a:p>
        </p:txBody>
      </p:sp>
      <p:pic>
        <p:nvPicPr>
          <p:cNvPr id="3" name="Immagine 2">
            <a:extLst>
              <a:ext uri="{FF2B5EF4-FFF2-40B4-BE49-F238E27FC236}">
                <a16:creationId xmlns:a16="http://schemas.microsoft.com/office/drawing/2014/main" id="{04D7A4B9-41DC-7FA8-93F5-E648D403FA0D}"/>
              </a:ext>
            </a:extLst>
          </p:cNvPr>
          <p:cNvPicPr>
            <a:picLocks noChangeAspect="1"/>
          </p:cNvPicPr>
          <p:nvPr/>
        </p:nvPicPr>
        <p:blipFill>
          <a:blip r:embed="rId2"/>
          <a:stretch>
            <a:fillRect/>
          </a:stretch>
        </p:blipFill>
        <p:spPr>
          <a:xfrm>
            <a:off x="703572" y="1995858"/>
            <a:ext cx="8867148" cy="2201179"/>
          </a:xfrm>
          <a:prstGeom prst="rect">
            <a:avLst/>
          </a:prstGeom>
          <a:ln>
            <a:noFill/>
          </a:ln>
          <a:effectLst>
            <a:outerShdw blurRad="292100" dist="139700" dir="2700000" algn="tl" rotWithShape="0">
              <a:srgbClr val="333333">
                <a:alpha val="65000"/>
              </a:srgbClr>
            </a:outerShdw>
          </a:effectLst>
        </p:spPr>
      </p:pic>
      <p:sp>
        <p:nvSpPr>
          <p:cNvPr id="5" name="CasellaDiTesto 4">
            <a:extLst>
              <a:ext uri="{FF2B5EF4-FFF2-40B4-BE49-F238E27FC236}">
                <a16:creationId xmlns:a16="http://schemas.microsoft.com/office/drawing/2014/main" id="{F5FE4FB4-2CEC-4219-1118-9718DD6B9C9F}"/>
              </a:ext>
            </a:extLst>
          </p:cNvPr>
          <p:cNvSpPr txBox="1"/>
          <p:nvPr/>
        </p:nvSpPr>
        <p:spPr>
          <a:xfrm>
            <a:off x="703572" y="4673212"/>
            <a:ext cx="5379678" cy="646331"/>
          </a:xfrm>
          <a:prstGeom prst="rect">
            <a:avLst/>
          </a:prstGeom>
          <a:noFill/>
        </p:spPr>
        <p:txBody>
          <a:bodyPr wrap="none" rtlCol="0">
            <a:spAutoFit/>
          </a:bodyPr>
          <a:lstStyle/>
          <a:p>
            <a:pPr marL="285750" indent="-285750">
              <a:buFont typeface="Arial" panose="020B0604020202020204" pitchFamily="34" charset="0"/>
              <a:buChar char="•"/>
            </a:pPr>
            <a:r>
              <a:rPr lang="it-IT" dirty="0"/>
              <a:t>Metodo per creare albero: </a:t>
            </a:r>
            <a:r>
              <a:rPr lang="it-IT" dirty="0" err="1"/>
              <a:t>chef.fit</a:t>
            </a:r>
            <a:endParaRPr lang="it-IT" dirty="0"/>
          </a:p>
          <a:p>
            <a:pPr marL="285750" indent="-285750">
              <a:buFont typeface="Arial" panose="020B0604020202020204" pitchFamily="34" charset="0"/>
              <a:buChar char="•"/>
            </a:pPr>
            <a:r>
              <a:rPr lang="it-IT" dirty="0"/>
              <a:t>BISOGNA STABILIRE UN LIMITE : </a:t>
            </a:r>
            <a:r>
              <a:rPr lang="it-IT" dirty="0">
                <a:solidFill>
                  <a:schemeClr val="accent5">
                    <a:lumMod val="75000"/>
                  </a:schemeClr>
                </a:solidFill>
              </a:rPr>
              <a:t>«</a:t>
            </a:r>
            <a:r>
              <a:rPr lang="it-IT" dirty="0" err="1">
                <a:solidFill>
                  <a:schemeClr val="accent5">
                    <a:lumMod val="75000"/>
                  </a:schemeClr>
                </a:solidFill>
              </a:rPr>
              <a:t>max_depth</a:t>
            </a:r>
            <a:r>
              <a:rPr lang="it-IT" dirty="0">
                <a:solidFill>
                  <a:schemeClr val="accent5">
                    <a:lumMod val="75000"/>
                  </a:schemeClr>
                </a:solidFill>
              </a:rPr>
              <a:t>»  </a:t>
            </a:r>
          </a:p>
        </p:txBody>
      </p:sp>
    </p:spTree>
    <p:extLst>
      <p:ext uri="{BB962C8B-B14F-4D97-AF65-F5344CB8AC3E}">
        <p14:creationId xmlns:p14="http://schemas.microsoft.com/office/powerpoint/2010/main" val="3115239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3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5431971" cy="557950"/>
          </a:xfrm>
        </p:spPr>
        <p:txBody>
          <a:bodyPr/>
          <a:lstStyle/>
          <a:p>
            <a:r>
              <a:rPr lang="en-US" b="1" u="sng" dirty="0"/>
              <a:t>VISUALIZZO LA FUNZIONE DELL’ALBERO GENERATA </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27</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CRITERIO DI SPLITTING</a:t>
            </a:r>
          </a:p>
        </p:txBody>
      </p:sp>
      <p:pic>
        <p:nvPicPr>
          <p:cNvPr id="4" name="Immagine 3">
            <a:extLst>
              <a:ext uri="{FF2B5EF4-FFF2-40B4-BE49-F238E27FC236}">
                <a16:creationId xmlns:a16="http://schemas.microsoft.com/office/drawing/2014/main" id="{8BB02503-6B36-723F-6B3C-12AE9966E1C0}"/>
              </a:ext>
            </a:extLst>
          </p:cNvPr>
          <p:cNvPicPr>
            <a:picLocks noChangeAspect="1"/>
          </p:cNvPicPr>
          <p:nvPr/>
        </p:nvPicPr>
        <p:blipFill>
          <a:blip r:embed="rId2"/>
          <a:stretch>
            <a:fillRect/>
          </a:stretch>
        </p:blipFill>
        <p:spPr>
          <a:xfrm>
            <a:off x="6479484" y="1273086"/>
            <a:ext cx="4874316" cy="952770"/>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2082868C-4F89-D7FB-7350-4729074B965A}"/>
              </a:ext>
            </a:extLst>
          </p:cNvPr>
          <p:cNvSpPr txBox="1"/>
          <p:nvPr/>
        </p:nvSpPr>
        <p:spPr>
          <a:xfrm>
            <a:off x="6690875" y="2267609"/>
            <a:ext cx="3839449" cy="292388"/>
          </a:xfrm>
          <a:prstGeom prst="rect">
            <a:avLst/>
          </a:prstGeom>
          <a:noFill/>
        </p:spPr>
        <p:txBody>
          <a:bodyPr wrap="none" rtlCol="0">
            <a:spAutoFit/>
          </a:bodyPr>
          <a:lstStyle/>
          <a:p>
            <a:pPr marL="285750" indent="-285750">
              <a:buFont typeface="Arial" panose="020B0604020202020204" pitchFamily="34" charset="0"/>
              <a:buChar char="•"/>
            </a:pPr>
            <a:r>
              <a:rPr lang="it-IT" sz="1300" dirty="0"/>
              <a:t>Crea una cartella output con funzione generata</a:t>
            </a:r>
          </a:p>
        </p:txBody>
      </p:sp>
      <p:sp>
        <p:nvSpPr>
          <p:cNvPr id="8" name="CasellaDiTesto 7">
            <a:extLst>
              <a:ext uri="{FF2B5EF4-FFF2-40B4-BE49-F238E27FC236}">
                <a16:creationId xmlns:a16="http://schemas.microsoft.com/office/drawing/2014/main" id="{D38EC682-EC17-D8AD-3CF0-E75472813BDB}"/>
              </a:ext>
            </a:extLst>
          </p:cNvPr>
          <p:cNvSpPr txBox="1"/>
          <p:nvPr/>
        </p:nvSpPr>
        <p:spPr>
          <a:xfrm>
            <a:off x="2314651" y="2631181"/>
            <a:ext cx="6624955" cy="461665"/>
          </a:xfrm>
          <a:prstGeom prst="rect">
            <a:avLst/>
          </a:prstGeom>
          <a:noFill/>
        </p:spPr>
        <p:txBody>
          <a:bodyPr wrap="none" rtlCol="0">
            <a:spAutoFit/>
          </a:bodyPr>
          <a:lstStyle/>
          <a:p>
            <a:r>
              <a:rPr lang="it-IT" sz="2400" b="1" dirty="0"/>
              <a:t>Come scegliere l’attributo e il relativo splitting? </a:t>
            </a:r>
          </a:p>
        </p:txBody>
      </p:sp>
      <p:sp>
        <p:nvSpPr>
          <p:cNvPr id="9" name="CasellaDiTesto 8">
            <a:extLst>
              <a:ext uri="{FF2B5EF4-FFF2-40B4-BE49-F238E27FC236}">
                <a16:creationId xmlns:a16="http://schemas.microsoft.com/office/drawing/2014/main" id="{D0E607DB-936C-A1D0-E9B1-67D7ABB9063F}"/>
              </a:ext>
            </a:extLst>
          </p:cNvPr>
          <p:cNvSpPr txBox="1"/>
          <p:nvPr/>
        </p:nvSpPr>
        <p:spPr>
          <a:xfrm>
            <a:off x="260414" y="3015064"/>
            <a:ext cx="9310306" cy="400110"/>
          </a:xfrm>
          <a:prstGeom prst="rect">
            <a:avLst/>
          </a:prstGeom>
          <a:noFill/>
        </p:spPr>
        <p:txBody>
          <a:bodyPr wrap="none" rtlCol="0">
            <a:spAutoFit/>
          </a:bodyPr>
          <a:lstStyle/>
          <a:p>
            <a:r>
              <a:rPr lang="it-IT" dirty="0"/>
              <a:t>In corrispondenza di un certo noto t dell’albero in costruzione si definisce </a:t>
            </a:r>
            <a:r>
              <a:rPr lang="it-IT" sz="2000" dirty="0">
                <a:solidFill>
                  <a:schemeClr val="accent5">
                    <a:lumMod val="75000"/>
                  </a:schemeClr>
                </a:solidFill>
              </a:rPr>
              <a:t>INDICE DI GINI   </a:t>
            </a:r>
          </a:p>
        </p:txBody>
      </p:sp>
      <p:pic>
        <p:nvPicPr>
          <p:cNvPr id="12" name="Immagine 11">
            <a:extLst>
              <a:ext uri="{FF2B5EF4-FFF2-40B4-BE49-F238E27FC236}">
                <a16:creationId xmlns:a16="http://schemas.microsoft.com/office/drawing/2014/main" id="{0E4FA0C0-DCD0-F74D-8D73-D1197F351363}"/>
              </a:ext>
            </a:extLst>
          </p:cNvPr>
          <p:cNvPicPr>
            <a:picLocks noChangeAspect="1"/>
          </p:cNvPicPr>
          <p:nvPr/>
        </p:nvPicPr>
        <p:blipFill>
          <a:blip r:embed="rId3"/>
          <a:stretch>
            <a:fillRect/>
          </a:stretch>
        </p:blipFill>
        <p:spPr>
          <a:xfrm>
            <a:off x="9255760" y="2767456"/>
            <a:ext cx="2819545" cy="635033"/>
          </a:xfrm>
          <a:prstGeom prst="rect">
            <a:avLst/>
          </a:prstGeom>
        </p:spPr>
      </p:pic>
      <p:sp>
        <p:nvSpPr>
          <p:cNvPr id="13" name="CasellaDiTesto 12">
            <a:extLst>
              <a:ext uri="{FF2B5EF4-FFF2-40B4-BE49-F238E27FC236}">
                <a16:creationId xmlns:a16="http://schemas.microsoft.com/office/drawing/2014/main" id="{C8B90C89-24EE-8588-AB8D-04A30B326BE8}"/>
              </a:ext>
            </a:extLst>
          </p:cNvPr>
          <p:cNvSpPr txBox="1"/>
          <p:nvPr/>
        </p:nvSpPr>
        <p:spPr>
          <a:xfrm>
            <a:off x="664029" y="3558240"/>
            <a:ext cx="4682885" cy="369332"/>
          </a:xfrm>
          <a:prstGeom prst="rect">
            <a:avLst/>
          </a:prstGeom>
        </p:spPr>
        <p:style>
          <a:lnRef idx="1">
            <a:schemeClr val="dk1"/>
          </a:lnRef>
          <a:fillRef idx="0">
            <a:schemeClr val="dk1"/>
          </a:fillRef>
          <a:effectRef idx="0">
            <a:schemeClr val="dk1"/>
          </a:effectRef>
          <a:fontRef idx="minor">
            <a:schemeClr val="tx1"/>
          </a:fontRef>
        </p:style>
        <p:txBody>
          <a:bodyPr wrap="none" rtlCol="0">
            <a:spAutoFit/>
          </a:bodyPr>
          <a:lstStyle/>
          <a:p>
            <a:pPr marL="285750" indent="-285750">
              <a:buFont typeface="Arial" panose="020B0604020202020204" pitchFamily="34" charset="0"/>
              <a:buChar char="•"/>
            </a:pPr>
            <a:r>
              <a:rPr lang="it-IT" dirty="0"/>
              <a:t>Misura l’impurità corrispondente al noto t </a:t>
            </a:r>
          </a:p>
        </p:txBody>
      </p:sp>
      <p:sp>
        <p:nvSpPr>
          <p:cNvPr id="20" name="CasellaDiTesto 19">
            <a:extLst>
              <a:ext uri="{FF2B5EF4-FFF2-40B4-BE49-F238E27FC236}">
                <a16:creationId xmlns:a16="http://schemas.microsoft.com/office/drawing/2014/main" id="{6EEDE784-5139-071F-C4E5-6A5D77419F5A}"/>
              </a:ext>
            </a:extLst>
          </p:cNvPr>
          <p:cNvSpPr txBox="1"/>
          <p:nvPr/>
        </p:nvSpPr>
        <p:spPr>
          <a:xfrm>
            <a:off x="664029" y="3894342"/>
            <a:ext cx="5900461" cy="923330"/>
          </a:xfrm>
          <a:prstGeom prst="rect">
            <a:avLst/>
          </a:prstGeom>
          <a:noFill/>
        </p:spPr>
        <p:txBody>
          <a:bodyPr wrap="none" rtlCol="0">
            <a:spAutoFit/>
          </a:bodyPr>
          <a:lstStyle/>
          <a:p>
            <a:r>
              <a:rPr lang="it-IT" b="0" i="0" dirty="0">
                <a:effectLst/>
              </a:rPr>
              <a:t>≃0.5 egualmente distribuiti</a:t>
            </a:r>
          </a:p>
          <a:p>
            <a:r>
              <a:rPr lang="it-IT" dirty="0"/>
              <a:t>   </a:t>
            </a:r>
            <a:r>
              <a:rPr lang="it-IT" dirty="0">
                <a:solidFill>
                  <a:srgbClr val="C00000"/>
                </a:solidFill>
              </a:rPr>
              <a:t>0 tutti gli elementi di una partizione nella stessa classe </a:t>
            </a:r>
          </a:p>
          <a:p>
            <a:r>
              <a:rPr lang="it-IT" dirty="0">
                <a:solidFill>
                  <a:srgbClr val="C00000"/>
                </a:solidFill>
              </a:rPr>
              <a:t>                  CRITERIO DI ARRESTO </a:t>
            </a:r>
            <a:r>
              <a:rPr lang="it-IT" dirty="0">
                <a:solidFill>
                  <a:srgbClr val="C00000"/>
                </a:solidFill>
                <a:highlight>
                  <a:srgbClr val="C0C0C0"/>
                </a:highlight>
              </a:rPr>
              <a:t>FOGLIA</a:t>
            </a:r>
            <a:r>
              <a:rPr lang="it-IT" dirty="0">
                <a:solidFill>
                  <a:srgbClr val="C00000"/>
                </a:solidFill>
                <a:highlight>
                  <a:srgbClr val="FFFF00"/>
                </a:highlight>
              </a:rPr>
              <a:t> </a:t>
            </a:r>
            <a:r>
              <a:rPr lang="it-IT" dirty="0">
                <a:solidFill>
                  <a:srgbClr val="C00000"/>
                </a:solidFill>
              </a:rPr>
              <a:t> </a:t>
            </a:r>
          </a:p>
        </p:txBody>
      </p:sp>
      <p:pic>
        <p:nvPicPr>
          <p:cNvPr id="22" name="Immagine 21">
            <a:extLst>
              <a:ext uri="{FF2B5EF4-FFF2-40B4-BE49-F238E27FC236}">
                <a16:creationId xmlns:a16="http://schemas.microsoft.com/office/drawing/2014/main" id="{86BC3402-9483-9452-6601-F9953E980071}"/>
              </a:ext>
            </a:extLst>
          </p:cNvPr>
          <p:cNvPicPr>
            <a:picLocks noChangeAspect="1"/>
          </p:cNvPicPr>
          <p:nvPr/>
        </p:nvPicPr>
        <p:blipFill rotWithShape="1">
          <a:blip r:embed="rId4"/>
          <a:srcRect t="23974"/>
          <a:stretch/>
        </p:blipFill>
        <p:spPr>
          <a:xfrm>
            <a:off x="7478467" y="3592776"/>
            <a:ext cx="4591242" cy="2134754"/>
          </a:xfrm>
          <a:prstGeom prst="rect">
            <a:avLst/>
          </a:prstGeom>
        </p:spPr>
      </p:pic>
      <p:sp>
        <p:nvSpPr>
          <p:cNvPr id="23" name="CasellaDiTesto 22">
            <a:extLst>
              <a:ext uri="{FF2B5EF4-FFF2-40B4-BE49-F238E27FC236}">
                <a16:creationId xmlns:a16="http://schemas.microsoft.com/office/drawing/2014/main" id="{97FDA407-E73A-5417-EE0C-24117655F3D6}"/>
              </a:ext>
            </a:extLst>
          </p:cNvPr>
          <p:cNvSpPr txBox="1"/>
          <p:nvPr/>
        </p:nvSpPr>
        <p:spPr>
          <a:xfrm>
            <a:off x="7609839" y="5657434"/>
            <a:ext cx="1125629" cy="307777"/>
          </a:xfrm>
          <a:prstGeom prst="rect">
            <a:avLst/>
          </a:prstGeom>
          <a:noFill/>
        </p:spPr>
        <p:txBody>
          <a:bodyPr wrap="none" rtlCol="0">
            <a:spAutoFit/>
          </a:bodyPr>
          <a:lstStyle/>
          <a:p>
            <a:pPr marL="285750" indent="-285750">
              <a:buFont typeface="Arial" panose="020B0604020202020204" pitchFamily="34" charset="0"/>
              <a:buChar char="•"/>
            </a:pPr>
            <a:r>
              <a:rPr lang="it-IT" sz="1400" dirty="0"/>
              <a:t>Esempio</a:t>
            </a:r>
          </a:p>
        </p:txBody>
      </p:sp>
      <p:sp>
        <p:nvSpPr>
          <p:cNvPr id="25" name="CasellaDiTesto 24">
            <a:extLst>
              <a:ext uri="{FF2B5EF4-FFF2-40B4-BE49-F238E27FC236}">
                <a16:creationId xmlns:a16="http://schemas.microsoft.com/office/drawing/2014/main" id="{C8A49421-9404-1851-81A2-905D35A63D8C}"/>
              </a:ext>
            </a:extLst>
          </p:cNvPr>
          <p:cNvSpPr txBox="1"/>
          <p:nvPr/>
        </p:nvSpPr>
        <p:spPr>
          <a:xfrm>
            <a:off x="664029" y="4786189"/>
            <a:ext cx="6519092" cy="646331"/>
          </a:xfrm>
          <a:prstGeom prst="rect">
            <a:avLst/>
          </a:prstGeom>
        </p:spPr>
        <p:style>
          <a:lnRef idx="1">
            <a:schemeClr val="dk1"/>
          </a:lnRef>
          <a:fillRef idx="0">
            <a:schemeClr val="dk1"/>
          </a:fillRef>
          <a:effectRef idx="0">
            <a:schemeClr val="dk1"/>
          </a:effectRef>
          <a:fontRef idx="minor">
            <a:schemeClr val="tx1"/>
          </a:fontRef>
        </p:style>
        <p:txBody>
          <a:bodyPr wrap="square" rtlCol="0">
            <a:spAutoFit/>
          </a:bodyPr>
          <a:lstStyle/>
          <a:p>
            <a:pPr marL="285750" indent="-285750">
              <a:buFont typeface="Arial" panose="020B0604020202020204" pitchFamily="34" charset="0"/>
              <a:buChar char="•"/>
            </a:pPr>
            <a:r>
              <a:rPr lang="it-IT" dirty="0"/>
              <a:t>Quando un nodo t è suddiviso in k partizioni (figli), la qualità della suddivisione è calcolata come: </a:t>
            </a:r>
          </a:p>
        </p:txBody>
      </p:sp>
      <p:pic>
        <p:nvPicPr>
          <p:cNvPr id="27" name="Immagine 26">
            <a:extLst>
              <a:ext uri="{FF2B5EF4-FFF2-40B4-BE49-F238E27FC236}">
                <a16:creationId xmlns:a16="http://schemas.microsoft.com/office/drawing/2014/main" id="{46794C0F-02D9-A40F-22AE-E29740F3F472}"/>
              </a:ext>
            </a:extLst>
          </p:cNvPr>
          <p:cNvPicPr>
            <a:picLocks noChangeAspect="1"/>
          </p:cNvPicPr>
          <p:nvPr/>
        </p:nvPicPr>
        <p:blipFill>
          <a:blip r:embed="rId5"/>
          <a:stretch>
            <a:fillRect/>
          </a:stretch>
        </p:blipFill>
        <p:spPr>
          <a:xfrm>
            <a:off x="838200" y="5542914"/>
            <a:ext cx="2952902" cy="844593"/>
          </a:xfrm>
          <a:prstGeom prst="rect">
            <a:avLst/>
          </a:prstGeom>
        </p:spPr>
      </p:pic>
      <p:sp>
        <p:nvSpPr>
          <p:cNvPr id="31" name="CasellaDiTesto 30">
            <a:extLst>
              <a:ext uri="{FF2B5EF4-FFF2-40B4-BE49-F238E27FC236}">
                <a16:creationId xmlns:a16="http://schemas.microsoft.com/office/drawing/2014/main" id="{159B4814-DF54-606B-2F0E-42E321FCA67D}"/>
              </a:ext>
            </a:extLst>
          </p:cNvPr>
          <p:cNvSpPr txBox="1"/>
          <p:nvPr/>
        </p:nvSpPr>
        <p:spPr>
          <a:xfrm>
            <a:off x="3791102" y="5584914"/>
            <a:ext cx="3852701" cy="738664"/>
          </a:xfrm>
          <a:prstGeom prst="rect">
            <a:avLst/>
          </a:prstGeom>
          <a:noFill/>
        </p:spPr>
        <p:txBody>
          <a:bodyPr wrap="square">
            <a:spAutoFit/>
          </a:bodyPr>
          <a:lstStyle/>
          <a:p>
            <a:r>
              <a:rPr lang="it-IT" sz="1400" b="1" dirty="0"/>
              <a:t>Dato il dataset associato al nodo t, si sceglie l’attributo che fornisce il più piccolo </a:t>
            </a:r>
            <a:r>
              <a:rPr lang="it-IT" sz="1400" b="1" dirty="0" err="1"/>
              <a:t>GINIsplit</a:t>
            </a:r>
            <a:r>
              <a:rPr lang="it-IT" sz="1400" b="1" dirty="0"/>
              <a:t>(t) per partizionare il dataset </a:t>
            </a:r>
          </a:p>
        </p:txBody>
      </p:sp>
    </p:spTree>
    <p:extLst>
      <p:ext uri="{BB962C8B-B14F-4D97-AF65-F5344CB8AC3E}">
        <p14:creationId xmlns:p14="http://schemas.microsoft.com/office/powerpoint/2010/main" val="4118275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3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5431971" cy="557950"/>
          </a:xfrm>
        </p:spPr>
        <p:txBody>
          <a:bodyPr/>
          <a:lstStyle/>
          <a:p>
            <a:r>
              <a:rPr lang="en-US" b="1" u="sng" dirty="0"/>
              <a:t>VISUALIZZO LA FUNZIONE DELL’ALBERO GENERATA </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28</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CRITERIO DI SPLITTING</a:t>
            </a:r>
          </a:p>
        </p:txBody>
      </p:sp>
      <p:pic>
        <p:nvPicPr>
          <p:cNvPr id="4" name="Immagine 3">
            <a:extLst>
              <a:ext uri="{FF2B5EF4-FFF2-40B4-BE49-F238E27FC236}">
                <a16:creationId xmlns:a16="http://schemas.microsoft.com/office/drawing/2014/main" id="{8BB02503-6B36-723F-6B3C-12AE9966E1C0}"/>
              </a:ext>
            </a:extLst>
          </p:cNvPr>
          <p:cNvPicPr>
            <a:picLocks noChangeAspect="1"/>
          </p:cNvPicPr>
          <p:nvPr/>
        </p:nvPicPr>
        <p:blipFill>
          <a:blip r:embed="rId2"/>
          <a:stretch>
            <a:fillRect/>
          </a:stretch>
        </p:blipFill>
        <p:spPr>
          <a:xfrm>
            <a:off x="6479484" y="1273086"/>
            <a:ext cx="4874316" cy="952770"/>
          </a:xfrm>
          <a:prstGeom prst="rect">
            <a:avLst/>
          </a:prstGeom>
          <a:ln>
            <a:noFill/>
          </a:ln>
          <a:effectLst>
            <a:outerShdw blurRad="190500" algn="tl" rotWithShape="0">
              <a:srgbClr val="000000">
                <a:alpha val="70000"/>
              </a:srgbClr>
            </a:outerShdw>
          </a:effectLst>
        </p:spPr>
      </p:pic>
      <p:sp>
        <p:nvSpPr>
          <p:cNvPr id="6" name="CasellaDiTesto 5">
            <a:extLst>
              <a:ext uri="{FF2B5EF4-FFF2-40B4-BE49-F238E27FC236}">
                <a16:creationId xmlns:a16="http://schemas.microsoft.com/office/drawing/2014/main" id="{2082868C-4F89-D7FB-7350-4729074B965A}"/>
              </a:ext>
            </a:extLst>
          </p:cNvPr>
          <p:cNvSpPr txBox="1"/>
          <p:nvPr/>
        </p:nvSpPr>
        <p:spPr>
          <a:xfrm>
            <a:off x="6690875" y="2267609"/>
            <a:ext cx="3839449" cy="292388"/>
          </a:xfrm>
          <a:prstGeom prst="rect">
            <a:avLst/>
          </a:prstGeom>
          <a:noFill/>
        </p:spPr>
        <p:txBody>
          <a:bodyPr wrap="none" rtlCol="0">
            <a:spAutoFit/>
          </a:bodyPr>
          <a:lstStyle/>
          <a:p>
            <a:pPr marL="285750" indent="-285750">
              <a:buFont typeface="Arial" panose="020B0604020202020204" pitchFamily="34" charset="0"/>
              <a:buChar char="•"/>
            </a:pPr>
            <a:r>
              <a:rPr lang="it-IT" sz="1300" dirty="0"/>
              <a:t>Crea una cartella output con funzione generata</a:t>
            </a:r>
          </a:p>
        </p:txBody>
      </p:sp>
      <p:pic>
        <p:nvPicPr>
          <p:cNvPr id="7" name="Immagine 6" descr="Immagine che contiene testo&#10;&#10;Descrizione generata automaticamente">
            <a:extLst>
              <a:ext uri="{FF2B5EF4-FFF2-40B4-BE49-F238E27FC236}">
                <a16:creationId xmlns:a16="http://schemas.microsoft.com/office/drawing/2014/main" id="{FEB6ACC1-E72A-238C-6090-E7BABFAB58F4}"/>
              </a:ext>
            </a:extLst>
          </p:cNvPr>
          <p:cNvPicPr>
            <a:picLocks noChangeAspect="1"/>
          </p:cNvPicPr>
          <p:nvPr/>
        </p:nvPicPr>
        <p:blipFill>
          <a:blip r:embed="rId3"/>
          <a:stretch>
            <a:fillRect/>
          </a:stretch>
        </p:blipFill>
        <p:spPr>
          <a:xfrm>
            <a:off x="394159" y="2542703"/>
            <a:ext cx="7063281" cy="3722371"/>
          </a:xfrm>
          <a:prstGeom prst="rect">
            <a:avLst/>
          </a:prstGeom>
        </p:spPr>
      </p:pic>
      <p:pic>
        <p:nvPicPr>
          <p:cNvPr id="2" name="Immagine 1">
            <a:extLst>
              <a:ext uri="{FF2B5EF4-FFF2-40B4-BE49-F238E27FC236}">
                <a16:creationId xmlns:a16="http://schemas.microsoft.com/office/drawing/2014/main" id="{F094896F-B1B7-B071-A6EB-90C283721C38}"/>
              </a:ext>
            </a:extLst>
          </p:cNvPr>
          <p:cNvPicPr>
            <a:picLocks noChangeAspect="1"/>
          </p:cNvPicPr>
          <p:nvPr/>
        </p:nvPicPr>
        <p:blipFill>
          <a:blip r:embed="rId4"/>
          <a:stretch>
            <a:fillRect/>
          </a:stretch>
        </p:blipFill>
        <p:spPr>
          <a:xfrm>
            <a:off x="6870095" y="2920099"/>
            <a:ext cx="4771330" cy="3578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6489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4</a:t>
            </a:r>
            <a:r>
              <a:rPr lang="en-US" b="1" dirty="0"/>
              <a:t>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6330050" cy="557950"/>
          </a:xfrm>
        </p:spPr>
        <p:txBody>
          <a:bodyPr/>
          <a:lstStyle/>
          <a:p>
            <a:r>
              <a:rPr lang="en-US" sz="1400" b="1" u="sng" dirty="0"/>
              <a:t>GENERO UN NUOVO DATABASE CON 1000 VOLI CASUALI NON ETICHETTATI </a:t>
            </a:r>
            <a:endParaRPr lang="en-US" b="1" u="sng" dirty="0"/>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29</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TEST SET</a:t>
            </a:r>
          </a:p>
        </p:txBody>
      </p:sp>
      <p:pic>
        <p:nvPicPr>
          <p:cNvPr id="3" name="Immagine 2">
            <a:extLst>
              <a:ext uri="{FF2B5EF4-FFF2-40B4-BE49-F238E27FC236}">
                <a16:creationId xmlns:a16="http://schemas.microsoft.com/office/drawing/2014/main" id="{47E1ED3B-8BF9-EA19-6BF2-81C461E1E408}"/>
              </a:ext>
            </a:extLst>
          </p:cNvPr>
          <p:cNvPicPr>
            <a:picLocks noChangeAspect="1"/>
          </p:cNvPicPr>
          <p:nvPr/>
        </p:nvPicPr>
        <p:blipFill>
          <a:blip r:embed="rId2"/>
          <a:stretch>
            <a:fillRect/>
          </a:stretch>
        </p:blipFill>
        <p:spPr>
          <a:xfrm>
            <a:off x="204527" y="2145551"/>
            <a:ext cx="6878319" cy="3033776"/>
          </a:xfrm>
          <a:prstGeom prst="rect">
            <a:avLst/>
          </a:prstGeom>
          <a:ln>
            <a:noFill/>
          </a:ln>
          <a:effectLst>
            <a:outerShdw blurRad="292100" dist="139700" dir="2700000" algn="tl" rotWithShape="0">
              <a:srgbClr val="333333">
                <a:alpha val="65000"/>
              </a:srgbClr>
            </a:outerShdw>
          </a:effectLst>
        </p:spPr>
      </p:pic>
      <p:sp>
        <p:nvSpPr>
          <p:cNvPr id="5" name="CasellaDiTesto 4">
            <a:extLst>
              <a:ext uri="{FF2B5EF4-FFF2-40B4-BE49-F238E27FC236}">
                <a16:creationId xmlns:a16="http://schemas.microsoft.com/office/drawing/2014/main" id="{FFFDAD41-0DDE-A3C6-A1EA-83958476C25E}"/>
              </a:ext>
            </a:extLst>
          </p:cNvPr>
          <p:cNvSpPr txBox="1"/>
          <p:nvPr/>
        </p:nvSpPr>
        <p:spPr>
          <a:xfrm>
            <a:off x="486524" y="5534273"/>
            <a:ext cx="9450344" cy="738664"/>
          </a:xfrm>
          <a:prstGeom prst="rect">
            <a:avLst/>
          </a:prstGeom>
          <a:noFill/>
        </p:spPr>
        <p:txBody>
          <a:bodyPr wrap="none" rtlCol="0">
            <a:spAutoFit/>
          </a:bodyPr>
          <a:lstStyle/>
          <a:p>
            <a:r>
              <a:rPr lang="it-IT" sz="2400" b="1" dirty="0"/>
              <a:t>OBIETTIVO</a:t>
            </a:r>
            <a:r>
              <a:rPr lang="it-IT" dirty="0"/>
              <a:t>: Assegnare </a:t>
            </a:r>
            <a:r>
              <a:rPr lang="it-IT" b="1" dirty="0">
                <a:solidFill>
                  <a:schemeClr val="accent5">
                    <a:lumMod val="75000"/>
                  </a:schemeClr>
                </a:solidFill>
              </a:rPr>
              <a:t>ETICHETTA DI CLASSE DECISION YES or NO </a:t>
            </a:r>
            <a:r>
              <a:rPr lang="it-IT" dirty="0"/>
              <a:t>a nuovi record casuali </a:t>
            </a:r>
          </a:p>
          <a:p>
            <a:r>
              <a:rPr lang="it-IT" dirty="0"/>
              <a:t>                          usando il modello costruito sulla base del TRAINING SET</a:t>
            </a:r>
            <a:r>
              <a:rPr lang="it-IT" dirty="0">
                <a:solidFill>
                  <a:schemeClr val="accent5">
                    <a:lumMod val="75000"/>
                  </a:schemeClr>
                </a:solidFill>
              </a:rPr>
              <a:t> </a:t>
            </a:r>
          </a:p>
        </p:txBody>
      </p:sp>
      <p:pic>
        <p:nvPicPr>
          <p:cNvPr id="12" name="Immagine 11">
            <a:extLst>
              <a:ext uri="{FF2B5EF4-FFF2-40B4-BE49-F238E27FC236}">
                <a16:creationId xmlns:a16="http://schemas.microsoft.com/office/drawing/2014/main" id="{3EC63CC2-8A7F-72D8-B852-879B4F2EDC67}"/>
              </a:ext>
            </a:extLst>
          </p:cNvPr>
          <p:cNvPicPr>
            <a:picLocks noChangeAspect="1"/>
          </p:cNvPicPr>
          <p:nvPr/>
        </p:nvPicPr>
        <p:blipFill rotWithShape="1">
          <a:blip r:embed="rId3"/>
          <a:srcRect t="24213"/>
          <a:stretch/>
        </p:blipFill>
        <p:spPr>
          <a:xfrm>
            <a:off x="7327674" y="1813028"/>
            <a:ext cx="4818606" cy="2718084"/>
          </a:xfrm>
          <a:prstGeom prst="rect">
            <a:avLst/>
          </a:prstGeom>
        </p:spPr>
      </p:pic>
      <p:sp>
        <p:nvSpPr>
          <p:cNvPr id="13" name="Rettangolo 12">
            <a:extLst>
              <a:ext uri="{FF2B5EF4-FFF2-40B4-BE49-F238E27FC236}">
                <a16:creationId xmlns:a16="http://schemas.microsoft.com/office/drawing/2014/main" id="{5EB22CFE-9ECD-43DF-DB94-F357E5E8A30B}"/>
              </a:ext>
            </a:extLst>
          </p:cNvPr>
          <p:cNvSpPr/>
          <p:nvPr/>
        </p:nvSpPr>
        <p:spPr>
          <a:xfrm>
            <a:off x="628284" y="4670673"/>
            <a:ext cx="6193971" cy="21336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B8EC7F5-C577-FE60-E537-41D5DDC29DDF}"/>
              </a:ext>
            </a:extLst>
          </p:cNvPr>
          <p:cNvSpPr txBox="1"/>
          <p:nvPr/>
        </p:nvSpPr>
        <p:spPr>
          <a:xfrm>
            <a:off x="7985760" y="4399280"/>
            <a:ext cx="4018088" cy="338554"/>
          </a:xfrm>
          <a:prstGeom prst="rect">
            <a:avLst/>
          </a:prstGeom>
          <a:noFill/>
        </p:spPr>
        <p:txBody>
          <a:bodyPr wrap="none" rtlCol="0">
            <a:spAutoFit/>
          </a:bodyPr>
          <a:lstStyle/>
          <a:p>
            <a:pPr marL="285750" indent="-285750">
              <a:buFont typeface="Arial" panose="020B0604020202020204" pitchFamily="34" charset="0"/>
              <a:buChar char="•"/>
            </a:pPr>
            <a:r>
              <a:rPr lang="it-IT" sz="1600" dirty="0"/>
              <a:t>Test Set serve per validare il training set</a:t>
            </a:r>
          </a:p>
        </p:txBody>
      </p:sp>
    </p:spTree>
    <p:extLst>
      <p:ext uri="{BB962C8B-B14F-4D97-AF65-F5344CB8AC3E}">
        <p14:creationId xmlns:p14="http://schemas.microsoft.com/office/powerpoint/2010/main" val="602191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8E7966-615F-02C5-90D9-195947A3A2F4}"/>
              </a:ext>
            </a:extLst>
          </p:cNvPr>
          <p:cNvSpPr>
            <a:spLocks noGrp="1"/>
          </p:cNvSpPr>
          <p:nvPr>
            <p:ph type="title"/>
          </p:nvPr>
        </p:nvSpPr>
        <p:spPr/>
        <p:txBody>
          <a:bodyPr/>
          <a:lstStyle/>
          <a:p>
            <a:r>
              <a:rPr lang="it-IT" dirty="0"/>
              <a:t>Alberi decisionali </a:t>
            </a:r>
          </a:p>
        </p:txBody>
      </p:sp>
      <p:sp>
        <p:nvSpPr>
          <p:cNvPr id="4" name="Segnaposto data 3">
            <a:extLst>
              <a:ext uri="{FF2B5EF4-FFF2-40B4-BE49-F238E27FC236}">
                <a16:creationId xmlns:a16="http://schemas.microsoft.com/office/drawing/2014/main" id="{F790FDA9-B86C-0658-6E85-C4587137B5ED}"/>
              </a:ext>
            </a:extLst>
          </p:cNvPr>
          <p:cNvSpPr>
            <a:spLocks noGrp="1"/>
          </p:cNvSpPr>
          <p:nvPr>
            <p:ph type="dt" sz="half" idx="10"/>
          </p:nvPr>
        </p:nvSpPr>
        <p:spPr/>
        <p:txBody>
          <a:bodyPr/>
          <a:lstStyle/>
          <a:p>
            <a:pPr rtl="0"/>
            <a:r>
              <a:rPr lang="it-IT" noProof="0"/>
              <a:t>20XX</a:t>
            </a:r>
          </a:p>
        </p:txBody>
      </p:sp>
      <p:sp>
        <p:nvSpPr>
          <p:cNvPr id="5" name="Segnaposto piè di pagina 4">
            <a:extLst>
              <a:ext uri="{FF2B5EF4-FFF2-40B4-BE49-F238E27FC236}">
                <a16:creationId xmlns:a16="http://schemas.microsoft.com/office/drawing/2014/main" id="{CC03593C-B113-F1F9-CFEE-911563D4C6EE}"/>
              </a:ext>
            </a:extLst>
          </p:cNvPr>
          <p:cNvSpPr>
            <a:spLocks noGrp="1"/>
          </p:cNvSpPr>
          <p:nvPr>
            <p:ph type="ftr" sz="quarter" idx="11"/>
          </p:nvPr>
        </p:nvSpPr>
        <p:spPr/>
        <p:txBody>
          <a:bodyPr/>
          <a:lstStyle/>
          <a:p>
            <a:pPr rtl="0"/>
            <a:r>
              <a:rPr lang="it-IT" noProof="0"/>
              <a:t>Presentazione</a:t>
            </a:r>
          </a:p>
        </p:txBody>
      </p:sp>
      <p:sp>
        <p:nvSpPr>
          <p:cNvPr id="6" name="Segnaposto numero diapositiva 5">
            <a:extLst>
              <a:ext uri="{FF2B5EF4-FFF2-40B4-BE49-F238E27FC236}">
                <a16:creationId xmlns:a16="http://schemas.microsoft.com/office/drawing/2014/main" id="{D1D55B85-0BA0-1BDE-E131-FBB8C189CC2C}"/>
              </a:ext>
            </a:extLst>
          </p:cNvPr>
          <p:cNvSpPr>
            <a:spLocks noGrp="1"/>
          </p:cNvSpPr>
          <p:nvPr>
            <p:ph type="sldNum" sz="quarter" idx="12"/>
          </p:nvPr>
        </p:nvSpPr>
        <p:spPr/>
        <p:txBody>
          <a:bodyPr/>
          <a:lstStyle/>
          <a:p>
            <a:pPr rtl="0"/>
            <a:fld id="{B5CEABB6-07DC-46E8-9B57-56EC44A396E5}" type="slidenum">
              <a:rPr lang="it-IT" noProof="0" smtClean="0"/>
              <a:t>3</a:t>
            </a:fld>
            <a:endParaRPr lang="it-IT" noProof="0"/>
          </a:p>
        </p:txBody>
      </p:sp>
      <p:sp>
        <p:nvSpPr>
          <p:cNvPr id="9" name="CasellaDiTesto 8">
            <a:extLst>
              <a:ext uri="{FF2B5EF4-FFF2-40B4-BE49-F238E27FC236}">
                <a16:creationId xmlns:a16="http://schemas.microsoft.com/office/drawing/2014/main" id="{06FD6AF9-F2FB-FA77-BEC6-C14A2D234791}"/>
              </a:ext>
            </a:extLst>
          </p:cNvPr>
          <p:cNvSpPr txBox="1"/>
          <p:nvPr/>
        </p:nvSpPr>
        <p:spPr>
          <a:xfrm>
            <a:off x="3277461" y="2379913"/>
            <a:ext cx="6094520" cy="2585323"/>
          </a:xfrm>
          <a:prstGeom prst="rect">
            <a:avLst/>
          </a:prstGeom>
          <a:noFill/>
        </p:spPr>
        <p:txBody>
          <a:bodyPr wrap="square">
            <a:spAutoFit/>
          </a:bodyPr>
          <a:lstStyle/>
          <a:p>
            <a:pPr marL="285750" indent="-285750">
              <a:buFont typeface="Wingdings" panose="05000000000000000000" pitchFamily="2" charset="2"/>
              <a:buChar char="§"/>
            </a:pPr>
            <a:r>
              <a:rPr lang="it-IT" b="1" dirty="0">
                <a:solidFill>
                  <a:srgbClr val="C00000"/>
                </a:solidFill>
                <a:latin typeface="Arial" panose="020B0604020202020204" pitchFamily="34" charset="0"/>
                <a:cs typeface="Arial" panose="020B0604020202020204" pitchFamily="34" charset="0"/>
              </a:rPr>
              <a:t>Algoritmo di base</a:t>
            </a:r>
          </a:p>
          <a:p>
            <a:endParaRPr lang="it-IT" b="1" dirty="0">
              <a:latin typeface="Arial" panose="020B0604020202020204" pitchFamily="34" charset="0"/>
              <a:cs typeface="Arial" panose="020B0604020202020204" pitchFamily="34" charset="0"/>
            </a:endParaRPr>
          </a:p>
          <a:p>
            <a:r>
              <a:rPr lang="it-IT" b="1" dirty="0">
                <a:latin typeface="Arial" panose="020B0604020202020204" pitchFamily="34" charset="0"/>
                <a:cs typeface="Arial" panose="020B0604020202020204" pitchFamily="34" charset="0"/>
              </a:rPr>
              <a:t>I rami dell’albero vengono partizionati a partire dalla radice in modo ricorsivo sulla base degli attributi selezionati e grazie all’utilizzo di coefficienti come l’indice di Gini o l’Information gain </a:t>
            </a:r>
          </a:p>
          <a:p>
            <a:endParaRPr lang="it-IT" b="1" dirty="0">
              <a:latin typeface="Arial" panose="020B0604020202020204" pitchFamily="34" charset="0"/>
              <a:cs typeface="Arial" panose="020B0604020202020204" pitchFamily="34" charset="0"/>
            </a:endParaRPr>
          </a:p>
          <a:p>
            <a:endParaRPr lang="it-IT" b="1" dirty="0">
              <a:latin typeface="Arial" panose="020B0604020202020204" pitchFamily="34" charset="0"/>
              <a:cs typeface="Arial" panose="020B0604020202020204" pitchFamily="34" charset="0"/>
            </a:endParaRPr>
          </a:p>
          <a:p>
            <a:endParaRPr lang="it-IT"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8444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5</a:t>
            </a:r>
            <a:r>
              <a:rPr lang="en-US" b="1" dirty="0"/>
              <a:t>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6330050" cy="557950"/>
          </a:xfrm>
        </p:spPr>
        <p:txBody>
          <a:bodyPr/>
          <a:lstStyle/>
          <a:p>
            <a:r>
              <a:rPr lang="en-US" b="1" u="sng" dirty="0"/>
              <a:t>PER OGNI COPPIA PARTENZA-DESTINAZIONE STAMPO I VOLI MIGLIORI</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30</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TEST SET</a:t>
            </a:r>
          </a:p>
        </p:txBody>
      </p:sp>
      <p:pic>
        <p:nvPicPr>
          <p:cNvPr id="2" name="Immagine 1">
            <a:extLst>
              <a:ext uri="{FF2B5EF4-FFF2-40B4-BE49-F238E27FC236}">
                <a16:creationId xmlns:a16="http://schemas.microsoft.com/office/drawing/2014/main" id="{4E17E7A0-2447-F77A-CE6B-0C6570177476}"/>
              </a:ext>
            </a:extLst>
          </p:cNvPr>
          <p:cNvPicPr>
            <a:picLocks noChangeAspect="1"/>
          </p:cNvPicPr>
          <p:nvPr/>
        </p:nvPicPr>
        <p:blipFill>
          <a:blip r:embed="rId2"/>
          <a:stretch>
            <a:fillRect/>
          </a:stretch>
        </p:blipFill>
        <p:spPr>
          <a:xfrm>
            <a:off x="592909" y="1790605"/>
            <a:ext cx="8522138" cy="3181514"/>
          </a:xfrm>
          <a:prstGeom prst="rect">
            <a:avLst/>
          </a:prstGeom>
          <a:ln>
            <a:noFill/>
          </a:ln>
          <a:effectLst>
            <a:outerShdw blurRad="292100" dist="139700" dir="2700000" algn="tl" rotWithShape="0">
              <a:srgbClr val="333333">
                <a:alpha val="65000"/>
              </a:srgbClr>
            </a:outerShdw>
          </a:effectLst>
        </p:spPr>
      </p:pic>
      <p:pic>
        <p:nvPicPr>
          <p:cNvPr id="6" name="Immagine 5">
            <a:extLst>
              <a:ext uri="{FF2B5EF4-FFF2-40B4-BE49-F238E27FC236}">
                <a16:creationId xmlns:a16="http://schemas.microsoft.com/office/drawing/2014/main" id="{6969C740-3D68-25F6-2DE6-4384FDA567D3}"/>
              </a:ext>
            </a:extLst>
          </p:cNvPr>
          <p:cNvPicPr>
            <a:picLocks noChangeAspect="1"/>
          </p:cNvPicPr>
          <p:nvPr/>
        </p:nvPicPr>
        <p:blipFill>
          <a:blip r:embed="rId3"/>
          <a:stretch>
            <a:fillRect/>
          </a:stretch>
        </p:blipFill>
        <p:spPr>
          <a:xfrm>
            <a:off x="286830" y="5191046"/>
            <a:ext cx="6388428" cy="1530429"/>
          </a:xfrm>
          <a:prstGeom prst="rect">
            <a:avLst/>
          </a:prstGeom>
        </p:spPr>
      </p:pic>
      <p:pic>
        <p:nvPicPr>
          <p:cNvPr id="8" name="Immagine 7">
            <a:extLst>
              <a:ext uri="{FF2B5EF4-FFF2-40B4-BE49-F238E27FC236}">
                <a16:creationId xmlns:a16="http://schemas.microsoft.com/office/drawing/2014/main" id="{8E0692EC-5873-A1E9-3C05-57E728215512}"/>
              </a:ext>
            </a:extLst>
          </p:cNvPr>
          <p:cNvPicPr>
            <a:picLocks noChangeAspect="1"/>
          </p:cNvPicPr>
          <p:nvPr/>
        </p:nvPicPr>
        <p:blipFill>
          <a:blip r:embed="rId4"/>
          <a:stretch>
            <a:fillRect/>
          </a:stretch>
        </p:blipFill>
        <p:spPr>
          <a:xfrm>
            <a:off x="6717263" y="5243041"/>
            <a:ext cx="5261377" cy="1439088"/>
          </a:xfrm>
          <a:prstGeom prst="rect">
            <a:avLst/>
          </a:prstGeom>
        </p:spPr>
      </p:pic>
      <p:sp>
        <p:nvSpPr>
          <p:cNvPr id="9" name="CasellaDiTesto 8">
            <a:extLst>
              <a:ext uri="{FF2B5EF4-FFF2-40B4-BE49-F238E27FC236}">
                <a16:creationId xmlns:a16="http://schemas.microsoft.com/office/drawing/2014/main" id="{46A29E6A-9608-412B-FE5B-2A953A96D96A}"/>
              </a:ext>
            </a:extLst>
          </p:cNvPr>
          <p:cNvSpPr txBox="1"/>
          <p:nvPr/>
        </p:nvSpPr>
        <p:spPr>
          <a:xfrm>
            <a:off x="9794240" y="1676400"/>
            <a:ext cx="1385316" cy="369332"/>
          </a:xfrm>
          <a:prstGeom prst="rect">
            <a:avLst/>
          </a:prstGeom>
          <a:noFill/>
        </p:spPr>
        <p:txBody>
          <a:bodyPr wrap="none" rtlCol="0">
            <a:spAutoFit/>
          </a:bodyPr>
          <a:lstStyle/>
          <a:p>
            <a:r>
              <a:rPr lang="it-IT" b="0" i="0" dirty="0">
                <a:effectLst/>
              </a:rPr>
              <a:t>≃ 50 coppie</a:t>
            </a:r>
            <a:endParaRPr lang="it-IT" dirty="0"/>
          </a:p>
        </p:txBody>
      </p:sp>
    </p:spTree>
    <p:extLst>
      <p:ext uri="{BB962C8B-B14F-4D97-AF65-F5344CB8AC3E}">
        <p14:creationId xmlns:p14="http://schemas.microsoft.com/office/powerpoint/2010/main" val="497996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6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8591731" cy="557950"/>
          </a:xfrm>
        </p:spPr>
        <p:txBody>
          <a:bodyPr/>
          <a:lstStyle/>
          <a:p>
            <a:r>
              <a:rPr lang="en-US" b="1" u="sng" dirty="0"/>
              <a:t>PARTE INTERATTIVA: CHIEDO UNA PARTENZA E UNA DESTINAZIONE E STAMPA I VOLI MIGLIORI SORTATI</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31</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PARTE FINALE </a:t>
            </a:r>
          </a:p>
        </p:txBody>
      </p:sp>
      <p:pic>
        <p:nvPicPr>
          <p:cNvPr id="13" name="Immagine 12">
            <a:extLst>
              <a:ext uri="{FF2B5EF4-FFF2-40B4-BE49-F238E27FC236}">
                <a16:creationId xmlns:a16="http://schemas.microsoft.com/office/drawing/2014/main" id="{EE1D9D55-3B53-F6EE-B441-F01429F66AE4}"/>
              </a:ext>
            </a:extLst>
          </p:cNvPr>
          <p:cNvPicPr>
            <a:picLocks noChangeAspect="1"/>
          </p:cNvPicPr>
          <p:nvPr/>
        </p:nvPicPr>
        <p:blipFill>
          <a:blip r:embed="rId2"/>
          <a:stretch>
            <a:fillRect/>
          </a:stretch>
        </p:blipFill>
        <p:spPr>
          <a:xfrm>
            <a:off x="434128" y="1987325"/>
            <a:ext cx="8255424" cy="43690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3730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1EB019CD-F11A-5F78-E3C4-47B860F71966}"/>
              </a:ext>
            </a:extLst>
          </p:cNvPr>
          <p:cNvSpPr txBox="1"/>
          <p:nvPr/>
        </p:nvSpPr>
        <p:spPr>
          <a:xfrm>
            <a:off x="664029" y="673382"/>
            <a:ext cx="8591731" cy="846301"/>
          </a:xfrm>
          <a:prstGeom prst="rect">
            <a:avLst/>
          </a:prstGeom>
        </p:spPr>
        <p:txBody>
          <a:bodyPr vert="horz" lIns="91440" tIns="45720" rIns="91440" bIns="45720" rtlCol="0" anchor="t">
            <a:normAutofit/>
          </a:bodyPr>
          <a:lstStyle/>
          <a:p>
            <a:pPr>
              <a:lnSpc>
                <a:spcPct val="90000"/>
              </a:lnSpc>
              <a:spcBef>
                <a:spcPct val="0"/>
              </a:spcBef>
              <a:spcAft>
                <a:spcPts val="600"/>
              </a:spcAft>
            </a:pP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Decision</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a:t>
            </a:r>
            <a:r>
              <a:rPr kumimoji="0" lang="it-IT" sz="2600" b="0" i="0" u="none" strike="noStrike" kern="1200" cap="all" spc="150" normalizeH="0" baseline="0" dirty="0" err="1">
                <a:ln>
                  <a:noFill/>
                </a:ln>
                <a:solidFill>
                  <a:schemeClr val="tx1">
                    <a:lumMod val="75000"/>
                    <a:lumOff val="25000"/>
                  </a:schemeClr>
                </a:solidFill>
                <a:effectLst/>
                <a:uLnTx/>
                <a:uFillTx/>
                <a:latin typeface="+mj-lt"/>
                <a:ea typeface="+mj-ea"/>
                <a:cs typeface="+mj-cs"/>
              </a:rPr>
              <a:t>tree</a:t>
            </a:r>
            <a:r>
              <a:rPr kumimoji="0" lang="it-IT" sz="2600" b="0" i="0" u="none" strike="noStrike" kern="1200" cap="all" spc="150" normalizeH="0" baseline="0" dirty="0">
                <a:ln>
                  <a:noFill/>
                </a:ln>
                <a:solidFill>
                  <a:schemeClr val="tx1">
                    <a:lumMod val="75000"/>
                    <a:lumOff val="25000"/>
                  </a:schemeClr>
                </a:solidFill>
                <a:effectLst/>
                <a:uLnTx/>
                <a:uFillTx/>
                <a:latin typeface="+mj-lt"/>
                <a:ea typeface="+mj-ea"/>
                <a:cs typeface="+mj-cs"/>
              </a:rPr>
              <a:t>: LE VARIE FASI …</a:t>
            </a:r>
            <a:endParaRPr lang="it-IT" sz="2600" kern="1200" cap="all" spc="150" baseline="0" dirty="0">
              <a:solidFill>
                <a:schemeClr val="tx1">
                  <a:lumMod val="75000"/>
                  <a:lumOff val="25000"/>
                </a:schemeClr>
              </a:solidFill>
              <a:latin typeface="+mj-lt"/>
              <a:ea typeface="+mj-ea"/>
              <a:cs typeface="+mj-cs"/>
            </a:endParaRPr>
          </a:p>
        </p:txBody>
      </p:sp>
      <p:sp>
        <p:nvSpPr>
          <p:cNvPr id="32" name="Text Placeholder 2">
            <a:extLst>
              <a:ext uri="{FF2B5EF4-FFF2-40B4-BE49-F238E27FC236}">
                <a16:creationId xmlns:a16="http://schemas.microsoft.com/office/drawing/2014/main" id="{1CD15230-233E-4ACD-9450-4EA3733204F4}"/>
              </a:ext>
            </a:extLst>
          </p:cNvPr>
          <p:cNvSpPr>
            <a:spLocks noGrp="1"/>
          </p:cNvSpPr>
          <p:nvPr>
            <p:ph type="body" sz="quarter" idx="13"/>
          </p:nvPr>
        </p:nvSpPr>
        <p:spPr>
          <a:xfrm>
            <a:off x="664029" y="1425480"/>
            <a:ext cx="5433204" cy="365125"/>
          </a:xfrm>
        </p:spPr>
        <p:txBody>
          <a:bodyPr>
            <a:normAutofit lnSpcReduction="10000"/>
          </a:bodyPr>
          <a:lstStyle/>
          <a:p>
            <a:r>
              <a:rPr lang="en-US" b="1" u="sng" dirty="0"/>
              <a:t>STEP 6 </a:t>
            </a:r>
          </a:p>
        </p:txBody>
      </p:sp>
      <p:sp>
        <p:nvSpPr>
          <p:cNvPr id="37" name="Text Placeholder 3">
            <a:extLst>
              <a:ext uri="{FF2B5EF4-FFF2-40B4-BE49-F238E27FC236}">
                <a16:creationId xmlns:a16="http://schemas.microsoft.com/office/drawing/2014/main" id="{F0EA4CAB-09D6-3EAB-BA75-59CF237A2D98}"/>
              </a:ext>
            </a:extLst>
          </p:cNvPr>
          <p:cNvSpPr>
            <a:spLocks noGrp="1"/>
          </p:cNvSpPr>
          <p:nvPr>
            <p:ph type="body" sz="quarter" idx="15"/>
          </p:nvPr>
        </p:nvSpPr>
        <p:spPr>
          <a:xfrm>
            <a:off x="1940190" y="1421308"/>
            <a:ext cx="8591731" cy="557950"/>
          </a:xfrm>
        </p:spPr>
        <p:txBody>
          <a:bodyPr/>
          <a:lstStyle/>
          <a:p>
            <a:r>
              <a:rPr lang="en-US" b="1" u="sng" dirty="0"/>
              <a:t>PARTE INTERATTIVA: CHIEDO UNA PARTENZA E UNA DESTINAZIONE E STAMPA I VOLI MIGLIORI SORTATI</a:t>
            </a:r>
          </a:p>
        </p:txBody>
      </p:sp>
      <p:sp>
        <p:nvSpPr>
          <p:cNvPr id="30" name="Slide Number Placeholder 8">
            <a:extLst>
              <a:ext uri="{FF2B5EF4-FFF2-40B4-BE49-F238E27FC236}">
                <a16:creationId xmlns:a16="http://schemas.microsoft.com/office/drawing/2014/main" id="{4374A4D1-C9E6-4021-7CD1-881BAA904C5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it-IT" smtClean="0"/>
              <a:pPr>
                <a:spcAft>
                  <a:spcPts val="600"/>
                </a:spcAft>
              </a:pPr>
              <a:t>32</a:t>
            </a:fld>
            <a:endParaRPr lang="it-IT"/>
          </a:p>
        </p:txBody>
      </p:sp>
      <p:sp>
        <p:nvSpPr>
          <p:cNvPr id="17" name="Rettangolo 16">
            <a:extLst>
              <a:ext uri="{FF2B5EF4-FFF2-40B4-BE49-F238E27FC236}">
                <a16:creationId xmlns:a16="http://schemas.microsoft.com/office/drawing/2014/main" id="{C890E907-8065-27E4-1946-B7D4D850902E}"/>
              </a:ext>
            </a:extLst>
          </p:cNvPr>
          <p:cNvSpPr/>
          <p:nvPr/>
        </p:nvSpPr>
        <p:spPr>
          <a:xfrm>
            <a:off x="9570720" y="136525"/>
            <a:ext cx="2621280" cy="602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500" dirty="0">
                <a:solidFill>
                  <a:schemeClr val="accent5">
                    <a:lumMod val="75000"/>
                  </a:schemeClr>
                </a:solidFill>
              </a:rPr>
              <a:t>PARTE FINALE </a:t>
            </a:r>
          </a:p>
        </p:txBody>
      </p:sp>
      <p:pic>
        <p:nvPicPr>
          <p:cNvPr id="3" name="Immagine 2">
            <a:extLst>
              <a:ext uri="{FF2B5EF4-FFF2-40B4-BE49-F238E27FC236}">
                <a16:creationId xmlns:a16="http://schemas.microsoft.com/office/drawing/2014/main" id="{796685AC-507C-16C8-828F-739656D93201}"/>
              </a:ext>
            </a:extLst>
          </p:cNvPr>
          <p:cNvPicPr>
            <a:picLocks noChangeAspect="1"/>
          </p:cNvPicPr>
          <p:nvPr/>
        </p:nvPicPr>
        <p:blipFill>
          <a:blip r:embed="rId2"/>
          <a:stretch>
            <a:fillRect/>
          </a:stretch>
        </p:blipFill>
        <p:spPr>
          <a:xfrm>
            <a:off x="299493" y="1879600"/>
            <a:ext cx="7137168" cy="4547870"/>
          </a:xfrm>
          <a:prstGeom prst="rect">
            <a:avLst/>
          </a:prstGeom>
          <a:ln>
            <a:noFill/>
          </a:ln>
          <a:effectLst>
            <a:outerShdw blurRad="190500" algn="tl" rotWithShape="0">
              <a:srgbClr val="000000">
                <a:alpha val="70000"/>
              </a:srgbClr>
            </a:outerShdw>
          </a:effectLst>
        </p:spPr>
      </p:pic>
      <p:pic>
        <p:nvPicPr>
          <p:cNvPr id="4" name="Immagine 3">
            <a:extLst>
              <a:ext uri="{FF2B5EF4-FFF2-40B4-BE49-F238E27FC236}">
                <a16:creationId xmlns:a16="http://schemas.microsoft.com/office/drawing/2014/main" id="{7DDF03EA-0253-B1A9-A7A2-4924D8F50F1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7618909" y="2060298"/>
            <a:ext cx="4385358" cy="3917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232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asellaDiTesto 17">
            <a:extLst>
              <a:ext uri="{FF2B5EF4-FFF2-40B4-BE49-F238E27FC236}">
                <a16:creationId xmlns:a16="http://schemas.microsoft.com/office/drawing/2014/main" id="{E60F8320-CAD2-B1EB-5FCF-DF68D8E6E9D0}"/>
              </a:ext>
            </a:extLst>
          </p:cNvPr>
          <p:cNvSpPr txBox="1"/>
          <p:nvPr/>
        </p:nvSpPr>
        <p:spPr>
          <a:xfrm>
            <a:off x="395282" y="316215"/>
            <a:ext cx="1046575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600" b="0" i="0" u="none" strike="noStrike" kern="1200" cap="all" spc="150" normalizeH="0" baseline="0" noProof="0" dirty="0">
                <a:ln>
                  <a:noFill/>
                </a:ln>
                <a:solidFill>
                  <a:prstClr val="black">
                    <a:lumMod val="75000"/>
                    <a:lumOff val="25000"/>
                  </a:prstClr>
                </a:solidFill>
                <a:effectLst/>
                <a:uLnTx/>
                <a:uFillTx/>
                <a:latin typeface="Tenorite"/>
                <a:ea typeface="+mn-ea"/>
                <a:cs typeface="+mn-cs"/>
              </a:rPr>
              <a:t>OTTIMIZZAZIONE DEI COSTI: MINIMIZZAZIONE DEL NUMERO DEL PERSONALE AUROPORTUALE </a:t>
            </a:r>
            <a:endParaRPr kumimoji="0" lang="it-IT" sz="1800" b="0" i="0" u="none" strike="noStrike" kern="1200" cap="none" spc="0" normalizeH="0" baseline="0" noProof="0" dirty="0">
              <a:ln>
                <a:noFill/>
              </a:ln>
              <a:solidFill>
                <a:prstClr val="black"/>
              </a:solidFill>
              <a:effectLst/>
              <a:uLnTx/>
              <a:uFillTx/>
              <a:latin typeface="Tenorite"/>
              <a:ea typeface="+mn-ea"/>
              <a:cs typeface="+mn-cs"/>
            </a:endParaRPr>
          </a:p>
        </p:txBody>
      </p:sp>
      <p:sp>
        <p:nvSpPr>
          <p:cNvPr id="5" name="CasellaDiTesto 4">
            <a:extLst>
              <a:ext uri="{FF2B5EF4-FFF2-40B4-BE49-F238E27FC236}">
                <a16:creationId xmlns:a16="http://schemas.microsoft.com/office/drawing/2014/main" id="{3A4A8B57-5762-2D5A-30AD-ED7F3B0FBD76}"/>
              </a:ext>
            </a:extLst>
          </p:cNvPr>
          <p:cNvSpPr txBox="1"/>
          <p:nvPr/>
        </p:nvSpPr>
        <p:spPr>
          <a:xfrm>
            <a:off x="504656" y="1765202"/>
            <a:ext cx="2482842" cy="2031325"/>
          </a:xfrm>
          <a:prstGeom prst="rect">
            <a:avLst/>
          </a:prstGeom>
          <a:noFill/>
        </p:spPr>
        <p:txBody>
          <a:bodyPr wrap="square" rtlCol="0">
            <a:spAutoFit/>
          </a:bodyPr>
          <a:lstStyle/>
          <a:p>
            <a:r>
              <a:rPr lang="it-IT" b="1" dirty="0"/>
              <a:t>Input:</a:t>
            </a:r>
          </a:p>
          <a:p>
            <a:endParaRPr lang="it-IT" dirty="0"/>
          </a:p>
          <a:p>
            <a:r>
              <a:rPr lang="it-IT" sz="1800" dirty="0">
                <a:solidFill>
                  <a:schemeClr val="accent6">
                    <a:lumMod val="50000"/>
                  </a:schemeClr>
                </a:solidFill>
              </a:rPr>
              <a:t>File .csv</a:t>
            </a:r>
          </a:p>
          <a:p>
            <a:r>
              <a:rPr lang="it-IT" dirty="0"/>
              <a:t>c</a:t>
            </a:r>
            <a:r>
              <a:rPr lang="it-IT" sz="1800" dirty="0"/>
              <a:t>ontenente la programmazione giornaliera dei lavoratori  </a:t>
            </a:r>
          </a:p>
        </p:txBody>
      </p:sp>
      <p:sp>
        <p:nvSpPr>
          <p:cNvPr id="8" name="CasellaDiTesto 7">
            <a:extLst>
              <a:ext uri="{FF2B5EF4-FFF2-40B4-BE49-F238E27FC236}">
                <a16:creationId xmlns:a16="http://schemas.microsoft.com/office/drawing/2014/main" id="{188FE7FB-1EB0-BBE8-DF54-B215EA854673}"/>
              </a:ext>
            </a:extLst>
          </p:cNvPr>
          <p:cNvSpPr txBox="1"/>
          <p:nvPr/>
        </p:nvSpPr>
        <p:spPr>
          <a:xfrm>
            <a:off x="3219736" y="1765202"/>
            <a:ext cx="2313992" cy="2308324"/>
          </a:xfrm>
          <a:prstGeom prst="rect">
            <a:avLst/>
          </a:prstGeom>
          <a:noFill/>
        </p:spPr>
        <p:txBody>
          <a:bodyPr wrap="square" rtlCol="0">
            <a:spAutoFit/>
          </a:bodyPr>
          <a:lstStyle/>
          <a:p>
            <a:r>
              <a:rPr lang="it-IT" b="1" dirty="0"/>
              <a:t>Output:</a:t>
            </a:r>
          </a:p>
          <a:p>
            <a:endParaRPr lang="it-IT" dirty="0"/>
          </a:p>
          <a:p>
            <a:r>
              <a:rPr lang="it-IT" sz="1800" dirty="0">
                <a:solidFill>
                  <a:schemeClr val="accent6">
                    <a:lumMod val="50000"/>
                  </a:schemeClr>
                </a:solidFill>
              </a:rPr>
              <a:t>Minimizzazione dei costi </a:t>
            </a:r>
            <a:r>
              <a:rPr lang="it-IT" sz="1800" dirty="0"/>
              <a:t>attraverso la riduzione del numero dei lavoratori necessari per ogni turno</a:t>
            </a:r>
          </a:p>
        </p:txBody>
      </p:sp>
      <p:sp>
        <p:nvSpPr>
          <p:cNvPr id="9" name="CasellaDiTesto 8">
            <a:extLst>
              <a:ext uri="{FF2B5EF4-FFF2-40B4-BE49-F238E27FC236}">
                <a16:creationId xmlns:a16="http://schemas.microsoft.com/office/drawing/2014/main" id="{2ED0E4D3-D514-226F-AB09-772498BF4D97}"/>
              </a:ext>
            </a:extLst>
          </p:cNvPr>
          <p:cNvSpPr txBox="1"/>
          <p:nvPr/>
        </p:nvSpPr>
        <p:spPr>
          <a:xfrm>
            <a:off x="1978315" y="4772528"/>
            <a:ext cx="2482842" cy="1477328"/>
          </a:xfrm>
          <a:prstGeom prst="rect">
            <a:avLst/>
          </a:prstGeom>
          <a:noFill/>
        </p:spPr>
        <p:txBody>
          <a:bodyPr wrap="square" rtlCol="0">
            <a:spAutoFit/>
          </a:bodyPr>
          <a:lstStyle/>
          <a:p>
            <a:r>
              <a:rPr lang="it-IT" b="1" dirty="0"/>
              <a:t>Tecnica di programmazione:</a:t>
            </a:r>
          </a:p>
          <a:p>
            <a:endParaRPr lang="it-IT" dirty="0">
              <a:solidFill>
                <a:srgbClr val="C00000"/>
              </a:solidFill>
            </a:endParaRPr>
          </a:p>
          <a:p>
            <a:r>
              <a:rPr lang="it-IT" sz="1800" dirty="0">
                <a:solidFill>
                  <a:schemeClr val="accent6">
                    <a:lumMod val="50000"/>
                  </a:schemeClr>
                </a:solidFill>
              </a:rPr>
              <a:t>Programmazione lineare</a:t>
            </a:r>
          </a:p>
        </p:txBody>
      </p:sp>
      <p:pic>
        <p:nvPicPr>
          <p:cNvPr id="3" name="Immagine 2" descr="Immagine che contiene persona, uomo&#10;&#10;Descrizione generata automaticamente">
            <a:extLst>
              <a:ext uri="{FF2B5EF4-FFF2-40B4-BE49-F238E27FC236}">
                <a16:creationId xmlns:a16="http://schemas.microsoft.com/office/drawing/2014/main" id="{9AACA1FE-2E10-390A-88B0-B865A69A31D2}"/>
              </a:ext>
            </a:extLst>
          </p:cNvPr>
          <p:cNvPicPr>
            <a:picLocks noChangeAspect="1"/>
          </p:cNvPicPr>
          <p:nvPr/>
        </p:nvPicPr>
        <p:blipFill>
          <a:blip r:embed="rId3"/>
          <a:stretch>
            <a:fillRect/>
          </a:stretch>
        </p:blipFill>
        <p:spPr>
          <a:xfrm>
            <a:off x="5628161" y="1739802"/>
            <a:ext cx="5840227" cy="4438476"/>
          </a:xfrm>
          <a:prstGeom prst="rect">
            <a:avLst/>
          </a:prstGeom>
          <a:ln>
            <a:noFill/>
          </a:ln>
          <a:effectLst>
            <a:softEdge rad="112500"/>
          </a:effectLst>
        </p:spPr>
      </p:pic>
    </p:spTree>
    <p:extLst>
      <p:ext uri="{BB962C8B-B14F-4D97-AF65-F5344CB8AC3E}">
        <p14:creationId xmlns:p14="http://schemas.microsoft.com/office/powerpoint/2010/main" val="2970354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660B40C4-908D-C751-0441-54BD4AEF282A}"/>
              </a:ext>
            </a:extLst>
          </p:cNvPr>
          <p:cNvSpPr txBox="1"/>
          <p:nvPr/>
        </p:nvSpPr>
        <p:spPr>
          <a:xfrm>
            <a:off x="1950174" y="84247"/>
            <a:ext cx="8406881" cy="769441"/>
          </a:xfrm>
          <a:prstGeom prst="rect">
            <a:avLst/>
          </a:prstGeom>
          <a:noFill/>
        </p:spPr>
        <p:txBody>
          <a:bodyPr wrap="square" rtlCol="0">
            <a:spAutoFit/>
          </a:bodyPr>
          <a:lstStyle/>
          <a:p>
            <a:pPr algn="ctr"/>
            <a:r>
              <a:rPr lang="it-IT" sz="4400" dirty="0">
                <a:solidFill>
                  <a:srgbClr val="5A7642"/>
                </a:solidFill>
                <a:latin typeface="+mj-lt"/>
                <a:cs typeface="Times New Roman" panose="02020603050405020304" pitchFamily="18" charset="0"/>
              </a:rPr>
              <a:t>PROGRAMMAZIONE LINEARE </a:t>
            </a:r>
          </a:p>
        </p:txBody>
      </p:sp>
      <p:sp>
        <p:nvSpPr>
          <p:cNvPr id="4" name="CasellaDiTesto 3">
            <a:extLst>
              <a:ext uri="{FF2B5EF4-FFF2-40B4-BE49-F238E27FC236}">
                <a16:creationId xmlns:a16="http://schemas.microsoft.com/office/drawing/2014/main" id="{43C68AD7-B612-FD50-43AA-00AB673C5BD0}"/>
              </a:ext>
            </a:extLst>
          </p:cNvPr>
          <p:cNvSpPr txBox="1"/>
          <p:nvPr/>
        </p:nvSpPr>
        <p:spPr>
          <a:xfrm>
            <a:off x="233318" y="1055404"/>
            <a:ext cx="7177132" cy="677108"/>
          </a:xfrm>
          <a:prstGeom prst="rect">
            <a:avLst/>
          </a:prstGeom>
          <a:solidFill>
            <a:schemeClr val="bg1"/>
          </a:solidFill>
        </p:spPr>
        <p:txBody>
          <a:bodyPr wrap="square" rtlCol="0">
            <a:spAutoFit/>
          </a:bodyPr>
          <a:lstStyle/>
          <a:p>
            <a:pPr algn="ctr"/>
            <a:r>
              <a:rPr lang="it-IT" sz="1900" dirty="0">
                <a:solidFill>
                  <a:schemeClr val="accent6">
                    <a:lumMod val="50000"/>
                  </a:schemeClr>
                </a:solidFill>
              </a:rPr>
              <a:t>Utilizzata per la soluzione di problemi di ottimizzazione in modelli in cui la funzione obiettivo e i vincoli sono espressioni lineari</a:t>
            </a:r>
          </a:p>
        </p:txBody>
      </p:sp>
      <p:sp>
        <p:nvSpPr>
          <p:cNvPr id="5" name="CasellaDiTesto 4">
            <a:extLst>
              <a:ext uri="{FF2B5EF4-FFF2-40B4-BE49-F238E27FC236}">
                <a16:creationId xmlns:a16="http://schemas.microsoft.com/office/drawing/2014/main" id="{8C74F000-7241-16CE-89DF-F79C4D36BED4}"/>
              </a:ext>
            </a:extLst>
          </p:cNvPr>
          <p:cNvSpPr txBox="1"/>
          <p:nvPr/>
        </p:nvSpPr>
        <p:spPr>
          <a:xfrm>
            <a:off x="3099907" y="3270553"/>
            <a:ext cx="6152685" cy="400110"/>
          </a:xfrm>
          <a:prstGeom prst="rect">
            <a:avLst/>
          </a:prstGeom>
          <a:noFill/>
        </p:spPr>
        <p:txBody>
          <a:bodyPr wrap="square" rtlCol="0">
            <a:spAutoFit/>
          </a:bodyPr>
          <a:lstStyle/>
          <a:p>
            <a:r>
              <a:rPr lang="it-IT" sz="2000" dirty="0">
                <a:solidFill>
                  <a:srgbClr val="C00000"/>
                </a:solidFill>
              </a:rPr>
              <a:t>UN MODELLO DI OTTIMIZZAZIONE SI COMPONE DI:</a:t>
            </a:r>
          </a:p>
        </p:txBody>
      </p:sp>
      <p:sp>
        <p:nvSpPr>
          <p:cNvPr id="7" name="CasellaDiTesto 6">
            <a:extLst>
              <a:ext uri="{FF2B5EF4-FFF2-40B4-BE49-F238E27FC236}">
                <a16:creationId xmlns:a16="http://schemas.microsoft.com/office/drawing/2014/main" id="{75BCE8E2-56DD-7E1C-38ED-B100487DFBB0}"/>
              </a:ext>
            </a:extLst>
          </p:cNvPr>
          <p:cNvSpPr txBox="1"/>
          <p:nvPr/>
        </p:nvSpPr>
        <p:spPr>
          <a:xfrm>
            <a:off x="201044" y="4210933"/>
            <a:ext cx="2665982" cy="2585323"/>
          </a:xfrm>
          <a:prstGeom prst="rect">
            <a:avLst/>
          </a:prstGeom>
          <a:solidFill>
            <a:schemeClr val="bg1"/>
          </a:solidFill>
        </p:spPr>
        <p:txBody>
          <a:bodyPr wrap="square" rtlCol="0">
            <a:spAutoFit/>
          </a:bodyPr>
          <a:lstStyle/>
          <a:p>
            <a:r>
              <a:rPr lang="it-IT" dirty="0">
                <a:solidFill>
                  <a:srgbClr val="C00000"/>
                </a:solidFill>
              </a:rPr>
              <a:t>VARIABILI DECISIONALI</a:t>
            </a:r>
          </a:p>
          <a:p>
            <a:endParaRPr lang="it-IT" dirty="0">
              <a:solidFill>
                <a:schemeClr val="accent6">
                  <a:lumMod val="50000"/>
                </a:schemeClr>
              </a:solidFill>
            </a:endParaRPr>
          </a:p>
          <a:p>
            <a:r>
              <a:rPr lang="it-IT" dirty="0">
                <a:solidFill>
                  <a:schemeClr val="accent6">
                    <a:lumMod val="50000"/>
                  </a:schemeClr>
                </a:solidFill>
              </a:rPr>
              <a:t>Quantità sconosciute che rappresentano l’output </a:t>
            </a:r>
          </a:p>
          <a:p>
            <a:r>
              <a:rPr lang="it-IT" dirty="0">
                <a:solidFill>
                  <a:schemeClr val="accent6">
                    <a:lumMod val="50000"/>
                  </a:schemeClr>
                </a:solidFill>
              </a:rPr>
              <a:t>della soluzione</a:t>
            </a:r>
          </a:p>
          <a:p>
            <a:endParaRPr lang="it-IT" dirty="0"/>
          </a:p>
          <a:p>
            <a:endParaRPr lang="it-IT" dirty="0"/>
          </a:p>
          <a:p>
            <a:endParaRPr lang="it-IT" dirty="0"/>
          </a:p>
          <a:p>
            <a:endParaRPr lang="it-IT" dirty="0">
              <a:solidFill>
                <a:srgbClr val="5A7642"/>
              </a:solidFill>
            </a:endParaRPr>
          </a:p>
        </p:txBody>
      </p:sp>
      <p:sp>
        <p:nvSpPr>
          <p:cNvPr id="12" name="CasellaDiTesto 11">
            <a:extLst>
              <a:ext uri="{FF2B5EF4-FFF2-40B4-BE49-F238E27FC236}">
                <a16:creationId xmlns:a16="http://schemas.microsoft.com/office/drawing/2014/main" id="{7F9D634D-0EB6-A88D-F8C9-17990622F689}"/>
              </a:ext>
            </a:extLst>
          </p:cNvPr>
          <p:cNvSpPr txBox="1"/>
          <p:nvPr/>
        </p:nvSpPr>
        <p:spPr>
          <a:xfrm>
            <a:off x="3085387" y="4210933"/>
            <a:ext cx="2849867" cy="2585323"/>
          </a:xfrm>
          <a:prstGeom prst="rect">
            <a:avLst/>
          </a:prstGeom>
          <a:solidFill>
            <a:schemeClr val="accent6">
              <a:lumMod val="40000"/>
              <a:lumOff val="60000"/>
            </a:schemeClr>
          </a:solidFill>
        </p:spPr>
        <p:txBody>
          <a:bodyPr wrap="square" rtlCol="0">
            <a:spAutoFit/>
          </a:bodyPr>
          <a:lstStyle/>
          <a:p>
            <a:r>
              <a:rPr lang="it-IT" dirty="0">
                <a:solidFill>
                  <a:srgbClr val="C00000"/>
                </a:solidFill>
              </a:rPr>
              <a:t>FUNZIONE OBIETTIVO</a:t>
            </a:r>
          </a:p>
          <a:p>
            <a:endParaRPr lang="it-IT" dirty="0">
              <a:solidFill>
                <a:schemeClr val="accent6">
                  <a:lumMod val="50000"/>
                </a:schemeClr>
              </a:solidFill>
            </a:endParaRPr>
          </a:p>
          <a:p>
            <a:r>
              <a:rPr lang="it-IT" dirty="0">
                <a:solidFill>
                  <a:schemeClr val="accent6">
                    <a:lumMod val="50000"/>
                  </a:schemeClr>
                </a:solidFill>
              </a:rPr>
              <a:t>Quantità da massimizzare </a:t>
            </a:r>
          </a:p>
          <a:p>
            <a:r>
              <a:rPr lang="it-IT" dirty="0">
                <a:solidFill>
                  <a:schemeClr val="accent6">
                    <a:lumMod val="50000"/>
                  </a:schemeClr>
                </a:solidFill>
              </a:rPr>
              <a:t>o minimizzare, è espressa </a:t>
            </a:r>
          </a:p>
          <a:p>
            <a:r>
              <a:rPr lang="it-IT" dirty="0">
                <a:solidFill>
                  <a:schemeClr val="accent6">
                    <a:lumMod val="50000"/>
                  </a:schemeClr>
                </a:solidFill>
              </a:rPr>
              <a:t>come funzione delle </a:t>
            </a:r>
          </a:p>
          <a:p>
            <a:r>
              <a:rPr lang="it-IT" dirty="0">
                <a:solidFill>
                  <a:schemeClr val="accent6">
                    <a:lumMod val="50000"/>
                  </a:schemeClr>
                </a:solidFill>
              </a:rPr>
              <a:t>variabili decisionali</a:t>
            </a:r>
          </a:p>
          <a:p>
            <a:endParaRPr lang="it-IT" dirty="0">
              <a:solidFill>
                <a:srgbClr val="5A7642"/>
              </a:solidFill>
            </a:endParaRPr>
          </a:p>
          <a:p>
            <a:endParaRPr lang="it-IT" dirty="0">
              <a:solidFill>
                <a:srgbClr val="5A7642"/>
              </a:solidFill>
            </a:endParaRPr>
          </a:p>
          <a:p>
            <a:endParaRPr lang="it-IT" dirty="0">
              <a:solidFill>
                <a:srgbClr val="5A7642"/>
              </a:solidFill>
            </a:endParaRPr>
          </a:p>
        </p:txBody>
      </p:sp>
      <p:sp>
        <p:nvSpPr>
          <p:cNvPr id="17" name="CasellaDiTesto 16">
            <a:extLst>
              <a:ext uri="{FF2B5EF4-FFF2-40B4-BE49-F238E27FC236}">
                <a16:creationId xmlns:a16="http://schemas.microsoft.com/office/drawing/2014/main" id="{07FF1E0E-4B0A-BE65-F1FB-F92D01BC4DED}"/>
              </a:ext>
            </a:extLst>
          </p:cNvPr>
          <p:cNvSpPr txBox="1"/>
          <p:nvPr/>
        </p:nvSpPr>
        <p:spPr>
          <a:xfrm>
            <a:off x="6153615" y="4202291"/>
            <a:ext cx="2665982" cy="2585323"/>
          </a:xfrm>
          <a:prstGeom prst="rect">
            <a:avLst/>
          </a:prstGeom>
          <a:solidFill>
            <a:schemeClr val="bg1"/>
          </a:solidFill>
        </p:spPr>
        <p:txBody>
          <a:bodyPr wrap="square" rtlCol="0">
            <a:spAutoFit/>
          </a:bodyPr>
          <a:lstStyle/>
          <a:p>
            <a:r>
              <a:rPr lang="it-IT" dirty="0">
                <a:solidFill>
                  <a:srgbClr val="C00000"/>
                </a:solidFill>
              </a:rPr>
              <a:t>VINCOLI </a:t>
            </a:r>
          </a:p>
          <a:p>
            <a:endParaRPr lang="it-IT" dirty="0">
              <a:solidFill>
                <a:schemeClr val="accent6">
                  <a:lumMod val="50000"/>
                </a:schemeClr>
              </a:solidFill>
            </a:endParaRPr>
          </a:p>
          <a:p>
            <a:r>
              <a:rPr lang="it-IT" dirty="0">
                <a:solidFill>
                  <a:schemeClr val="accent6">
                    <a:lumMod val="50000"/>
                  </a:schemeClr>
                </a:solidFill>
              </a:rPr>
              <a:t>restrizioni o limitazioni. </a:t>
            </a:r>
          </a:p>
          <a:p>
            <a:r>
              <a:rPr lang="it-IT" dirty="0">
                <a:solidFill>
                  <a:schemeClr val="accent6">
                    <a:lumMod val="50000"/>
                  </a:schemeClr>
                </a:solidFill>
              </a:rPr>
              <a:t>Definiscono la regione </a:t>
            </a:r>
          </a:p>
          <a:p>
            <a:r>
              <a:rPr lang="it-IT" dirty="0">
                <a:solidFill>
                  <a:schemeClr val="accent6">
                    <a:lumMod val="50000"/>
                  </a:schemeClr>
                </a:solidFill>
              </a:rPr>
              <a:t>ammissibile che, nella programmazione lineare,</a:t>
            </a:r>
          </a:p>
          <a:p>
            <a:r>
              <a:rPr lang="it-IT" dirty="0">
                <a:solidFill>
                  <a:schemeClr val="accent6">
                    <a:lumMod val="50000"/>
                  </a:schemeClr>
                </a:solidFill>
              </a:rPr>
              <a:t> è un poliedro che può </a:t>
            </a:r>
          </a:p>
          <a:p>
            <a:r>
              <a:rPr lang="it-IT" dirty="0">
                <a:solidFill>
                  <a:schemeClr val="accent6">
                    <a:lumMod val="50000"/>
                  </a:schemeClr>
                </a:solidFill>
              </a:rPr>
              <a:t>essere vuoto, limitato, </a:t>
            </a:r>
          </a:p>
          <a:p>
            <a:r>
              <a:rPr lang="it-IT" dirty="0">
                <a:solidFill>
                  <a:schemeClr val="accent6">
                    <a:lumMod val="50000"/>
                  </a:schemeClr>
                </a:solidFill>
              </a:rPr>
              <a:t>illimitato</a:t>
            </a:r>
          </a:p>
        </p:txBody>
      </p:sp>
      <p:sp>
        <p:nvSpPr>
          <p:cNvPr id="19" name="CasellaDiTesto 18">
            <a:extLst>
              <a:ext uri="{FF2B5EF4-FFF2-40B4-BE49-F238E27FC236}">
                <a16:creationId xmlns:a16="http://schemas.microsoft.com/office/drawing/2014/main" id="{A862A780-F770-8E8D-0207-C5A6BB303331}"/>
              </a:ext>
            </a:extLst>
          </p:cNvPr>
          <p:cNvSpPr txBox="1"/>
          <p:nvPr/>
        </p:nvSpPr>
        <p:spPr>
          <a:xfrm>
            <a:off x="9067712" y="4202291"/>
            <a:ext cx="2919456" cy="2585323"/>
          </a:xfrm>
          <a:prstGeom prst="rect">
            <a:avLst/>
          </a:prstGeom>
          <a:solidFill>
            <a:schemeClr val="accent6">
              <a:lumMod val="40000"/>
              <a:lumOff val="60000"/>
            </a:schemeClr>
          </a:solidFill>
        </p:spPr>
        <p:txBody>
          <a:bodyPr wrap="square" rtlCol="0">
            <a:spAutoFit/>
          </a:bodyPr>
          <a:lstStyle/>
          <a:p>
            <a:r>
              <a:rPr lang="it-IT" dirty="0">
                <a:solidFill>
                  <a:srgbClr val="C00000"/>
                </a:solidFill>
              </a:rPr>
              <a:t>VINCOLI NON NEGATIVI</a:t>
            </a:r>
          </a:p>
          <a:p>
            <a:endParaRPr lang="it-IT" dirty="0">
              <a:solidFill>
                <a:srgbClr val="C00000"/>
              </a:solidFill>
            </a:endParaRPr>
          </a:p>
          <a:p>
            <a:r>
              <a:rPr lang="it-IT" dirty="0">
                <a:solidFill>
                  <a:schemeClr val="accent6">
                    <a:lumMod val="50000"/>
                  </a:schemeClr>
                </a:solidFill>
              </a:rPr>
              <a:t>Tutte le variabili decisionali devono essere positive indipendentemente dal fatto che si faccia una massimizzazione o minimizzazione di un valore</a:t>
            </a:r>
          </a:p>
          <a:p>
            <a:endParaRPr lang="it-IT" dirty="0">
              <a:solidFill>
                <a:schemeClr val="accent6">
                  <a:lumMod val="50000"/>
                </a:schemeClr>
              </a:solidFill>
            </a:endParaRPr>
          </a:p>
        </p:txBody>
      </p:sp>
      <p:cxnSp>
        <p:nvCxnSpPr>
          <p:cNvPr id="21" name="Connettore diritto 20">
            <a:extLst>
              <a:ext uri="{FF2B5EF4-FFF2-40B4-BE49-F238E27FC236}">
                <a16:creationId xmlns:a16="http://schemas.microsoft.com/office/drawing/2014/main" id="{1C7BDC65-581C-CD9F-714E-E98FDFDD9EF8}"/>
              </a:ext>
            </a:extLst>
          </p:cNvPr>
          <p:cNvCxnSpPr/>
          <p:nvPr/>
        </p:nvCxnSpPr>
        <p:spPr>
          <a:xfrm>
            <a:off x="4510320" y="3670663"/>
            <a:ext cx="0" cy="41556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Connettore diritto 23">
            <a:extLst>
              <a:ext uri="{FF2B5EF4-FFF2-40B4-BE49-F238E27FC236}">
                <a16:creationId xmlns:a16="http://schemas.microsoft.com/office/drawing/2014/main" id="{1D2C812C-0FA1-6B2A-07D0-A42B872B6C44}"/>
              </a:ext>
            </a:extLst>
          </p:cNvPr>
          <p:cNvCxnSpPr>
            <a:cxnSpLocks/>
          </p:cNvCxnSpPr>
          <p:nvPr/>
        </p:nvCxnSpPr>
        <p:spPr>
          <a:xfrm>
            <a:off x="7410450" y="3670663"/>
            <a:ext cx="0" cy="415562"/>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8" name="Connettore a gomito 27">
            <a:extLst>
              <a:ext uri="{FF2B5EF4-FFF2-40B4-BE49-F238E27FC236}">
                <a16:creationId xmlns:a16="http://schemas.microsoft.com/office/drawing/2014/main" id="{53BAFE1F-F200-26B9-AC1A-02FC044BC37F}"/>
              </a:ext>
            </a:extLst>
          </p:cNvPr>
          <p:cNvCxnSpPr>
            <a:cxnSpLocks/>
          </p:cNvCxnSpPr>
          <p:nvPr/>
        </p:nvCxnSpPr>
        <p:spPr>
          <a:xfrm>
            <a:off x="9544050" y="3661138"/>
            <a:ext cx="657225" cy="358413"/>
          </a:xfrm>
          <a:prstGeom prst="bentConnector3">
            <a:avLst>
              <a:gd name="adj1" fmla="val 100725"/>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2" name="Connettore a gomito 31">
            <a:extLst>
              <a:ext uri="{FF2B5EF4-FFF2-40B4-BE49-F238E27FC236}">
                <a16:creationId xmlns:a16="http://schemas.microsoft.com/office/drawing/2014/main" id="{B0F93773-E783-D7B6-50F3-9E2AACFC5337}"/>
              </a:ext>
            </a:extLst>
          </p:cNvPr>
          <p:cNvCxnSpPr>
            <a:cxnSpLocks/>
          </p:cNvCxnSpPr>
          <p:nvPr/>
        </p:nvCxnSpPr>
        <p:spPr>
          <a:xfrm rot="10800000" flipV="1">
            <a:off x="1809750" y="3661138"/>
            <a:ext cx="628652" cy="358412"/>
          </a:xfrm>
          <a:prstGeom prst="bentConnector3">
            <a:avLst>
              <a:gd name="adj1" fmla="val 100000"/>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3" name="CasellaDiTesto 42">
            <a:extLst>
              <a:ext uri="{FF2B5EF4-FFF2-40B4-BE49-F238E27FC236}">
                <a16:creationId xmlns:a16="http://schemas.microsoft.com/office/drawing/2014/main" id="{2DFA1277-E9AD-6B8C-02A0-D7278DCA9605}"/>
              </a:ext>
            </a:extLst>
          </p:cNvPr>
          <p:cNvSpPr txBox="1"/>
          <p:nvPr/>
        </p:nvSpPr>
        <p:spPr>
          <a:xfrm>
            <a:off x="7290442" y="2010329"/>
            <a:ext cx="3924300" cy="923330"/>
          </a:xfrm>
          <a:prstGeom prst="rect">
            <a:avLst/>
          </a:prstGeom>
          <a:solidFill>
            <a:schemeClr val="accent6">
              <a:lumMod val="40000"/>
              <a:lumOff val="60000"/>
            </a:schemeClr>
          </a:solidFill>
        </p:spPr>
        <p:txBody>
          <a:bodyPr wrap="square" rtlCol="0">
            <a:spAutoFit/>
          </a:bodyPr>
          <a:lstStyle/>
          <a:p>
            <a:r>
              <a:rPr lang="it-IT" dirty="0">
                <a:solidFill>
                  <a:srgbClr val="C00000"/>
                </a:solidFill>
              </a:rPr>
              <a:t>OBIETTIVO: </a:t>
            </a:r>
            <a:r>
              <a:rPr lang="it-IT" dirty="0">
                <a:solidFill>
                  <a:schemeClr val="accent6">
                    <a:lumMod val="50000"/>
                  </a:schemeClr>
                </a:solidFill>
              </a:rPr>
              <a:t>Massimizzazione o minimizzazione di una funzione obiettivo nel rispetto dei vincoli</a:t>
            </a:r>
          </a:p>
        </p:txBody>
      </p:sp>
      <p:cxnSp>
        <p:nvCxnSpPr>
          <p:cNvPr id="45" name="Connettore diritto 44">
            <a:extLst>
              <a:ext uri="{FF2B5EF4-FFF2-40B4-BE49-F238E27FC236}">
                <a16:creationId xmlns:a16="http://schemas.microsoft.com/office/drawing/2014/main" id="{DC6938A9-4270-D19F-751E-8FC4C4B23804}"/>
              </a:ext>
            </a:extLst>
          </p:cNvPr>
          <p:cNvCxnSpPr>
            <a:cxnSpLocks/>
          </p:cNvCxnSpPr>
          <p:nvPr/>
        </p:nvCxnSpPr>
        <p:spPr>
          <a:xfrm flipV="1">
            <a:off x="166642" y="1869755"/>
            <a:ext cx="1443083" cy="777312"/>
          </a:xfrm>
          <a:prstGeom prst="line">
            <a:avLst/>
          </a:prstGeom>
          <a:ln>
            <a:solidFill>
              <a:srgbClr val="C00000">
                <a:alpha val="25000"/>
              </a:srgbClr>
            </a:solidFill>
          </a:ln>
        </p:spPr>
        <p:style>
          <a:lnRef idx="1">
            <a:schemeClr val="dk1"/>
          </a:lnRef>
          <a:fillRef idx="0">
            <a:schemeClr val="dk1"/>
          </a:fillRef>
          <a:effectRef idx="0">
            <a:schemeClr val="dk1"/>
          </a:effectRef>
          <a:fontRef idx="minor">
            <a:schemeClr val="tx1"/>
          </a:fontRef>
        </p:style>
      </p:cxnSp>
      <p:cxnSp>
        <p:nvCxnSpPr>
          <p:cNvPr id="47" name="Connettore diritto 46">
            <a:extLst>
              <a:ext uri="{FF2B5EF4-FFF2-40B4-BE49-F238E27FC236}">
                <a16:creationId xmlns:a16="http://schemas.microsoft.com/office/drawing/2014/main" id="{2E3DAD9D-91EA-BF7F-710B-225D88D71F00}"/>
              </a:ext>
            </a:extLst>
          </p:cNvPr>
          <p:cNvCxnSpPr>
            <a:cxnSpLocks/>
          </p:cNvCxnSpPr>
          <p:nvPr/>
        </p:nvCxnSpPr>
        <p:spPr>
          <a:xfrm>
            <a:off x="0" y="0"/>
            <a:ext cx="1695450" cy="971550"/>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0A4371DF-8423-A912-6B7A-65DFBC0C2944}"/>
              </a:ext>
            </a:extLst>
          </p:cNvPr>
          <p:cNvCxnSpPr>
            <a:cxnSpLocks/>
          </p:cNvCxnSpPr>
          <p:nvPr/>
        </p:nvCxnSpPr>
        <p:spPr>
          <a:xfrm>
            <a:off x="2124075" y="1742720"/>
            <a:ext cx="2247900" cy="1336451"/>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2" name="Connettore diritto 51">
            <a:extLst>
              <a:ext uri="{FF2B5EF4-FFF2-40B4-BE49-F238E27FC236}">
                <a16:creationId xmlns:a16="http://schemas.microsoft.com/office/drawing/2014/main" id="{7A313F85-5C9A-D151-C339-8AC28669E26D}"/>
              </a:ext>
            </a:extLst>
          </p:cNvPr>
          <p:cNvCxnSpPr>
            <a:cxnSpLocks/>
          </p:cNvCxnSpPr>
          <p:nvPr/>
        </p:nvCxnSpPr>
        <p:spPr>
          <a:xfrm flipH="1">
            <a:off x="11115269" y="1917632"/>
            <a:ext cx="981481" cy="1511368"/>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7E364B03-E47B-B2BE-6AF3-F49FD6314B65}"/>
              </a:ext>
            </a:extLst>
          </p:cNvPr>
          <p:cNvCxnSpPr>
            <a:cxnSpLocks/>
          </p:cNvCxnSpPr>
          <p:nvPr/>
        </p:nvCxnSpPr>
        <p:spPr>
          <a:xfrm flipH="1">
            <a:off x="11115269" y="2084675"/>
            <a:ext cx="725065" cy="1679758"/>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Connettore diritto 57">
            <a:extLst>
              <a:ext uri="{FF2B5EF4-FFF2-40B4-BE49-F238E27FC236}">
                <a16:creationId xmlns:a16="http://schemas.microsoft.com/office/drawing/2014/main" id="{7CC48597-C4DA-DD91-280B-76640ABC8169}"/>
              </a:ext>
            </a:extLst>
          </p:cNvPr>
          <p:cNvCxnSpPr>
            <a:cxnSpLocks/>
          </p:cNvCxnSpPr>
          <p:nvPr/>
        </p:nvCxnSpPr>
        <p:spPr>
          <a:xfrm flipV="1">
            <a:off x="11400254" y="2355490"/>
            <a:ext cx="216468" cy="1664061"/>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Connettore diritto 64">
            <a:extLst>
              <a:ext uri="{FF2B5EF4-FFF2-40B4-BE49-F238E27FC236}">
                <a16:creationId xmlns:a16="http://schemas.microsoft.com/office/drawing/2014/main" id="{E865316D-CC44-C8A7-08AA-10B7B4A9EE26}"/>
              </a:ext>
            </a:extLst>
          </p:cNvPr>
          <p:cNvCxnSpPr>
            <a:cxnSpLocks/>
          </p:cNvCxnSpPr>
          <p:nvPr/>
        </p:nvCxnSpPr>
        <p:spPr>
          <a:xfrm flipH="1">
            <a:off x="7219950" y="853688"/>
            <a:ext cx="266656" cy="1885237"/>
          </a:xfrm>
          <a:prstGeom prst="line">
            <a:avLst/>
          </a:prstGeom>
          <a:ln>
            <a:solidFill>
              <a:srgbClr val="C00000">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12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5F89C0AB-ECC8-59AF-AC12-8B12F13EB6EB}"/>
              </a:ext>
            </a:extLst>
          </p:cNvPr>
          <p:cNvPicPr>
            <a:picLocks noChangeAspect="1"/>
          </p:cNvPicPr>
          <p:nvPr/>
        </p:nvPicPr>
        <p:blipFill>
          <a:blip r:embed="rId2"/>
          <a:stretch>
            <a:fillRect/>
          </a:stretch>
        </p:blipFill>
        <p:spPr>
          <a:xfrm>
            <a:off x="176103" y="2089163"/>
            <a:ext cx="5633021" cy="2867383"/>
          </a:xfrm>
          <a:prstGeom prst="rect">
            <a:avLst/>
          </a:prstGeom>
        </p:spPr>
      </p:pic>
      <p:pic>
        <p:nvPicPr>
          <p:cNvPr id="8" name="Immagine 7" descr="Immagine che contiene testo">
            <a:extLst>
              <a:ext uri="{FF2B5EF4-FFF2-40B4-BE49-F238E27FC236}">
                <a16:creationId xmlns:a16="http://schemas.microsoft.com/office/drawing/2014/main" id="{71BE15F7-7B1E-1551-2627-28B98B8E0D47}"/>
              </a:ext>
            </a:extLst>
          </p:cNvPr>
          <p:cNvPicPr>
            <a:picLocks noChangeAspect="1"/>
          </p:cNvPicPr>
          <p:nvPr/>
        </p:nvPicPr>
        <p:blipFill>
          <a:blip r:embed="rId3"/>
          <a:stretch>
            <a:fillRect/>
          </a:stretch>
        </p:blipFill>
        <p:spPr>
          <a:xfrm>
            <a:off x="8216834" y="2475926"/>
            <a:ext cx="2660282" cy="1596169"/>
          </a:xfrm>
          <a:prstGeom prst="rect">
            <a:avLst/>
          </a:prstGeom>
        </p:spPr>
      </p:pic>
      <p:sp>
        <p:nvSpPr>
          <p:cNvPr id="9" name="CasellaDiTesto 8">
            <a:extLst>
              <a:ext uri="{FF2B5EF4-FFF2-40B4-BE49-F238E27FC236}">
                <a16:creationId xmlns:a16="http://schemas.microsoft.com/office/drawing/2014/main" id="{0EACCABF-6647-5689-6B15-9D3D93321FAE}"/>
              </a:ext>
            </a:extLst>
          </p:cNvPr>
          <p:cNvSpPr txBox="1"/>
          <p:nvPr/>
        </p:nvSpPr>
        <p:spPr>
          <a:xfrm>
            <a:off x="2193303" y="1012854"/>
            <a:ext cx="3902697" cy="400110"/>
          </a:xfrm>
          <a:prstGeom prst="rect">
            <a:avLst/>
          </a:prstGeom>
          <a:noFill/>
        </p:spPr>
        <p:txBody>
          <a:bodyPr wrap="square" rtlCol="0">
            <a:spAutoFit/>
          </a:bodyPr>
          <a:lstStyle/>
          <a:p>
            <a:r>
              <a:rPr lang="it-IT" sz="2000" dirty="0">
                <a:solidFill>
                  <a:srgbClr val="C00000"/>
                </a:solidFill>
              </a:rPr>
              <a:t>Forma generale della PL</a:t>
            </a:r>
          </a:p>
        </p:txBody>
      </p:sp>
      <p:sp>
        <p:nvSpPr>
          <p:cNvPr id="10" name="CasellaDiTesto 9">
            <a:extLst>
              <a:ext uri="{FF2B5EF4-FFF2-40B4-BE49-F238E27FC236}">
                <a16:creationId xmlns:a16="http://schemas.microsoft.com/office/drawing/2014/main" id="{65DB3660-9BC6-3671-2426-6D09D703FFC5}"/>
              </a:ext>
            </a:extLst>
          </p:cNvPr>
          <p:cNvSpPr txBox="1"/>
          <p:nvPr/>
        </p:nvSpPr>
        <p:spPr>
          <a:xfrm>
            <a:off x="7139448" y="1050364"/>
            <a:ext cx="4815055" cy="400110"/>
          </a:xfrm>
          <a:prstGeom prst="rect">
            <a:avLst/>
          </a:prstGeom>
          <a:noFill/>
        </p:spPr>
        <p:txBody>
          <a:bodyPr wrap="square" rtlCol="0">
            <a:spAutoFit/>
          </a:bodyPr>
          <a:lstStyle/>
          <a:p>
            <a:r>
              <a:rPr lang="it-IT" sz="2000" dirty="0">
                <a:solidFill>
                  <a:srgbClr val="C00000"/>
                </a:solidFill>
              </a:rPr>
              <a:t>Forma alle disuguaglianze usata nella PL</a:t>
            </a:r>
          </a:p>
        </p:txBody>
      </p:sp>
      <p:cxnSp>
        <p:nvCxnSpPr>
          <p:cNvPr id="11" name="Connettore 2 10">
            <a:extLst>
              <a:ext uri="{FF2B5EF4-FFF2-40B4-BE49-F238E27FC236}">
                <a16:creationId xmlns:a16="http://schemas.microsoft.com/office/drawing/2014/main" id="{EE17ACF8-2CF8-D10D-20D9-98DC09E3D167}"/>
              </a:ext>
            </a:extLst>
          </p:cNvPr>
          <p:cNvCxnSpPr>
            <a:cxnSpLocks/>
          </p:cNvCxnSpPr>
          <p:nvPr/>
        </p:nvCxnSpPr>
        <p:spPr>
          <a:xfrm flipH="1">
            <a:off x="2539316" y="2475926"/>
            <a:ext cx="535224" cy="81985"/>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2" name="CasellaDiTesto 11">
            <a:extLst>
              <a:ext uri="{FF2B5EF4-FFF2-40B4-BE49-F238E27FC236}">
                <a16:creationId xmlns:a16="http://schemas.microsoft.com/office/drawing/2014/main" id="{4F56B93E-FF11-DC4C-D3DF-1D2A8CCF96A4}"/>
              </a:ext>
            </a:extLst>
          </p:cNvPr>
          <p:cNvSpPr txBox="1"/>
          <p:nvPr/>
        </p:nvSpPr>
        <p:spPr>
          <a:xfrm>
            <a:off x="3012491" y="2298954"/>
            <a:ext cx="2305759" cy="353943"/>
          </a:xfrm>
          <a:prstGeom prst="rect">
            <a:avLst/>
          </a:prstGeom>
          <a:noFill/>
        </p:spPr>
        <p:txBody>
          <a:bodyPr wrap="none" rtlCol="0">
            <a:spAutoFit/>
          </a:bodyPr>
          <a:lstStyle/>
          <a:p>
            <a:r>
              <a:rPr lang="it-IT" sz="1700" dirty="0">
                <a:solidFill>
                  <a:srgbClr val="C00000"/>
                </a:solidFill>
              </a:rPr>
              <a:t>Vettore dei coefficienti</a:t>
            </a:r>
          </a:p>
        </p:txBody>
      </p:sp>
      <p:cxnSp>
        <p:nvCxnSpPr>
          <p:cNvPr id="13" name="Connettore 2 12">
            <a:extLst>
              <a:ext uri="{FF2B5EF4-FFF2-40B4-BE49-F238E27FC236}">
                <a16:creationId xmlns:a16="http://schemas.microsoft.com/office/drawing/2014/main" id="{A61294D7-1933-269F-E30D-F98D480AB0A7}"/>
              </a:ext>
            </a:extLst>
          </p:cNvPr>
          <p:cNvCxnSpPr>
            <a:cxnSpLocks/>
          </p:cNvCxnSpPr>
          <p:nvPr/>
        </p:nvCxnSpPr>
        <p:spPr>
          <a:xfrm flipH="1">
            <a:off x="1834382" y="2798803"/>
            <a:ext cx="972546" cy="198072"/>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4" name="CasellaDiTesto 13">
            <a:extLst>
              <a:ext uri="{FF2B5EF4-FFF2-40B4-BE49-F238E27FC236}">
                <a16:creationId xmlns:a16="http://schemas.microsoft.com/office/drawing/2014/main" id="{A2F7F18E-67FC-9845-A732-E97BA78F5D20}"/>
              </a:ext>
            </a:extLst>
          </p:cNvPr>
          <p:cNvSpPr txBox="1"/>
          <p:nvPr/>
        </p:nvSpPr>
        <p:spPr>
          <a:xfrm flipH="1">
            <a:off x="2777578" y="2626608"/>
            <a:ext cx="4635612" cy="353943"/>
          </a:xfrm>
          <a:prstGeom prst="rect">
            <a:avLst/>
          </a:prstGeom>
          <a:noFill/>
        </p:spPr>
        <p:txBody>
          <a:bodyPr wrap="square" rtlCol="0">
            <a:spAutoFit/>
          </a:bodyPr>
          <a:lstStyle/>
          <a:p>
            <a:r>
              <a:rPr lang="it-IT" sz="1700" dirty="0">
                <a:solidFill>
                  <a:srgbClr val="C00000"/>
                </a:solidFill>
              </a:rPr>
              <a:t>Matrice dei coefficienti delle variabili note</a:t>
            </a:r>
          </a:p>
        </p:txBody>
      </p:sp>
    </p:spTree>
    <p:extLst>
      <p:ext uri="{BB962C8B-B14F-4D97-AF65-F5344CB8AC3E}">
        <p14:creationId xmlns:p14="http://schemas.microsoft.com/office/powerpoint/2010/main" val="3865461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asellaDiTesto 29">
            <a:extLst>
              <a:ext uri="{FF2B5EF4-FFF2-40B4-BE49-F238E27FC236}">
                <a16:creationId xmlns:a16="http://schemas.microsoft.com/office/drawing/2014/main" id="{99AEC226-74AB-5EC5-48C4-906081C3C2E7}"/>
              </a:ext>
            </a:extLst>
          </p:cNvPr>
          <p:cNvSpPr txBox="1"/>
          <p:nvPr/>
        </p:nvSpPr>
        <p:spPr>
          <a:xfrm>
            <a:off x="168965" y="238540"/>
            <a:ext cx="3677995" cy="369332"/>
          </a:xfrm>
          <a:prstGeom prst="rect">
            <a:avLst/>
          </a:prstGeom>
          <a:noFill/>
        </p:spPr>
        <p:txBody>
          <a:bodyPr wrap="none" rtlCol="0">
            <a:spAutoFit/>
          </a:bodyPr>
          <a:lstStyle/>
          <a:p>
            <a:r>
              <a:rPr lang="it-IT" dirty="0">
                <a:solidFill>
                  <a:srgbClr val="C00000"/>
                </a:solidFill>
              </a:rPr>
              <a:t>DAL PUNTO DI VISTA GEOMETRICO</a:t>
            </a:r>
          </a:p>
        </p:txBody>
      </p:sp>
      <p:sp>
        <p:nvSpPr>
          <p:cNvPr id="31" name="CasellaDiTesto 30">
            <a:extLst>
              <a:ext uri="{FF2B5EF4-FFF2-40B4-BE49-F238E27FC236}">
                <a16:creationId xmlns:a16="http://schemas.microsoft.com/office/drawing/2014/main" id="{E3389890-3575-BBFB-7FE6-8E87C2C25FD8}"/>
              </a:ext>
            </a:extLst>
          </p:cNvPr>
          <p:cNvSpPr txBox="1"/>
          <p:nvPr/>
        </p:nvSpPr>
        <p:spPr>
          <a:xfrm>
            <a:off x="168965" y="607872"/>
            <a:ext cx="11584172" cy="2862322"/>
          </a:xfrm>
          <a:prstGeom prst="rect">
            <a:avLst/>
          </a:prstGeom>
          <a:noFill/>
        </p:spPr>
        <p:txBody>
          <a:bodyPr wrap="square" rtlCol="0">
            <a:spAutoFit/>
          </a:bodyPr>
          <a:lstStyle/>
          <a:p>
            <a:r>
              <a:rPr lang="it-IT" dirty="0">
                <a:solidFill>
                  <a:schemeClr val="accent6">
                    <a:lumMod val="50000"/>
                  </a:schemeClr>
                </a:solidFill>
              </a:rPr>
              <a:t>Soluzione è un punto nello spazio a n dimensioni, dove n è il numero di variabili. Tale punto ha coordinate precise nello spazio. </a:t>
            </a:r>
          </a:p>
          <a:p>
            <a:endParaRPr lang="it-IT" dirty="0">
              <a:solidFill>
                <a:schemeClr val="accent6">
                  <a:lumMod val="50000"/>
                </a:schemeClr>
              </a:solidFill>
            </a:endParaRPr>
          </a:p>
          <a:p>
            <a:r>
              <a:rPr lang="it-IT" dirty="0">
                <a:solidFill>
                  <a:schemeClr val="accent6">
                    <a:lumMod val="50000"/>
                  </a:schemeClr>
                </a:solidFill>
              </a:rPr>
              <a:t>Vincoli di uguaglianza </a:t>
            </a:r>
            <a:r>
              <a:rPr lang="it-IT" dirty="0">
                <a:solidFill>
                  <a:srgbClr val="C00000"/>
                </a:solidFill>
              </a:rPr>
              <a:t>                      </a:t>
            </a:r>
            <a:r>
              <a:rPr lang="it-IT" dirty="0">
                <a:solidFill>
                  <a:schemeClr val="accent6">
                    <a:lumMod val="50000"/>
                  </a:schemeClr>
                </a:solidFill>
              </a:rPr>
              <a:t>IPERPIANO</a:t>
            </a:r>
          </a:p>
          <a:p>
            <a:r>
              <a:rPr lang="it-IT" dirty="0">
                <a:solidFill>
                  <a:schemeClr val="accent6">
                    <a:lumMod val="50000"/>
                  </a:schemeClr>
                </a:solidFill>
              </a:rPr>
              <a:t>Vincoli di disuguaglianza </a:t>
            </a:r>
            <a:r>
              <a:rPr lang="it-IT" dirty="0">
                <a:solidFill>
                  <a:srgbClr val="C00000"/>
                </a:solidFill>
              </a:rPr>
              <a:t>                     </a:t>
            </a:r>
            <a:r>
              <a:rPr lang="it-IT" dirty="0">
                <a:solidFill>
                  <a:schemeClr val="accent6">
                    <a:lumMod val="50000"/>
                  </a:schemeClr>
                </a:solidFill>
              </a:rPr>
              <a:t>SEMISPAZIO</a:t>
            </a:r>
          </a:p>
          <a:p>
            <a:r>
              <a:rPr lang="it-IT" dirty="0">
                <a:solidFill>
                  <a:schemeClr val="accent6">
                    <a:lumMod val="50000"/>
                  </a:schemeClr>
                </a:solidFill>
              </a:rPr>
              <a:t>Intero sistema di vincoli </a:t>
            </a:r>
            <a:r>
              <a:rPr lang="it-IT" dirty="0">
                <a:solidFill>
                  <a:srgbClr val="C00000"/>
                </a:solidFill>
              </a:rPr>
              <a:t>  </a:t>
            </a:r>
            <a:r>
              <a:rPr lang="it-IT" dirty="0">
                <a:solidFill>
                  <a:schemeClr val="accent6">
                    <a:lumMod val="50000"/>
                  </a:schemeClr>
                </a:solidFill>
              </a:rPr>
              <a:t>                    intersezione di iperpiani e semispazi</a:t>
            </a:r>
          </a:p>
          <a:p>
            <a:endParaRPr lang="it-IT" dirty="0">
              <a:solidFill>
                <a:schemeClr val="accent6">
                  <a:lumMod val="50000"/>
                </a:schemeClr>
              </a:solidFill>
            </a:endParaRPr>
          </a:p>
          <a:p>
            <a:r>
              <a:rPr lang="it-IT" dirty="0">
                <a:solidFill>
                  <a:schemeClr val="accent6">
                    <a:lumMod val="50000"/>
                  </a:schemeClr>
                </a:solidFill>
              </a:rPr>
              <a:t>Nella programmazione lineare si hanno solo vincoli di disuguaglianza, l’intero sistema di vincoli è dato dall’intersezione di semispazi, si ottiene così un poliedro convesso.</a:t>
            </a:r>
          </a:p>
          <a:p>
            <a:endParaRPr lang="it-IT" dirty="0"/>
          </a:p>
        </p:txBody>
      </p:sp>
      <p:cxnSp>
        <p:nvCxnSpPr>
          <p:cNvPr id="32" name="Connettore 2 31">
            <a:extLst>
              <a:ext uri="{FF2B5EF4-FFF2-40B4-BE49-F238E27FC236}">
                <a16:creationId xmlns:a16="http://schemas.microsoft.com/office/drawing/2014/main" id="{64F46B66-0EE7-CD07-9915-91176EC18762}"/>
              </a:ext>
            </a:extLst>
          </p:cNvPr>
          <p:cNvCxnSpPr/>
          <p:nvPr/>
        </p:nvCxnSpPr>
        <p:spPr>
          <a:xfrm>
            <a:off x="2743201" y="1600200"/>
            <a:ext cx="75537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3" name="Connettore 2 32">
            <a:extLst>
              <a:ext uri="{FF2B5EF4-FFF2-40B4-BE49-F238E27FC236}">
                <a16:creationId xmlns:a16="http://schemas.microsoft.com/office/drawing/2014/main" id="{E069462B-6F9B-8589-DDE7-77A03F63B654}"/>
              </a:ext>
            </a:extLst>
          </p:cNvPr>
          <p:cNvCxnSpPr/>
          <p:nvPr/>
        </p:nvCxnSpPr>
        <p:spPr>
          <a:xfrm>
            <a:off x="2935359" y="2189921"/>
            <a:ext cx="75537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4" name="Connettore 2 33">
            <a:extLst>
              <a:ext uri="{FF2B5EF4-FFF2-40B4-BE49-F238E27FC236}">
                <a16:creationId xmlns:a16="http://schemas.microsoft.com/office/drawing/2014/main" id="{38012EAE-2D81-AC7F-E436-942D6A9EBAD1}"/>
              </a:ext>
            </a:extLst>
          </p:cNvPr>
          <p:cNvCxnSpPr/>
          <p:nvPr/>
        </p:nvCxnSpPr>
        <p:spPr>
          <a:xfrm>
            <a:off x="3018700" y="1885121"/>
            <a:ext cx="75537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pic>
        <p:nvPicPr>
          <p:cNvPr id="35" name="Immagine 34" descr="Immagine che contiene testo, oggetto, antenna&#10;&#10;Descrizione generata automaticamente">
            <a:extLst>
              <a:ext uri="{FF2B5EF4-FFF2-40B4-BE49-F238E27FC236}">
                <a16:creationId xmlns:a16="http://schemas.microsoft.com/office/drawing/2014/main" id="{78567A3A-FADF-11AA-5FAB-9AE47E1138E6}"/>
              </a:ext>
            </a:extLst>
          </p:cNvPr>
          <p:cNvPicPr>
            <a:picLocks noChangeAspect="1"/>
          </p:cNvPicPr>
          <p:nvPr/>
        </p:nvPicPr>
        <p:blipFill>
          <a:blip r:embed="rId2"/>
          <a:stretch>
            <a:fillRect/>
          </a:stretch>
        </p:blipFill>
        <p:spPr>
          <a:xfrm>
            <a:off x="418777" y="3575259"/>
            <a:ext cx="2324424" cy="1933845"/>
          </a:xfrm>
          <a:prstGeom prst="rect">
            <a:avLst/>
          </a:prstGeom>
        </p:spPr>
      </p:pic>
      <p:pic>
        <p:nvPicPr>
          <p:cNvPr id="36" name="Immagine 35">
            <a:extLst>
              <a:ext uri="{FF2B5EF4-FFF2-40B4-BE49-F238E27FC236}">
                <a16:creationId xmlns:a16="http://schemas.microsoft.com/office/drawing/2014/main" id="{A3AA4886-33B6-6407-D233-ABE897C1C60D}"/>
              </a:ext>
            </a:extLst>
          </p:cNvPr>
          <p:cNvPicPr>
            <a:picLocks noChangeAspect="1"/>
          </p:cNvPicPr>
          <p:nvPr/>
        </p:nvPicPr>
        <p:blipFill>
          <a:blip r:embed="rId3"/>
          <a:stretch>
            <a:fillRect/>
          </a:stretch>
        </p:blipFill>
        <p:spPr>
          <a:xfrm>
            <a:off x="4798839" y="3575259"/>
            <a:ext cx="2324424" cy="1924319"/>
          </a:xfrm>
          <a:prstGeom prst="rect">
            <a:avLst/>
          </a:prstGeom>
        </p:spPr>
      </p:pic>
      <p:pic>
        <p:nvPicPr>
          <p:cNvPr id="37" name="Immagine 36" descr="Immagine che contiene testo, antenna&#10;&#10;Descrizione generata automaticamente">
            <a:extLst>
              <a:ext uri="{FF2B5EF4-FFF2-40B4-BE49-F238E27FC236}">
                <a16:creationId xmlns:a16="http://schemas.microsoft.com/office/drawing/2014/main" id="{8F0A3A77-7DD2-A7D1-8A1B-E83160A188BA}"/>
              </a:ext>
            </a:extLst>
          </p:cNvPr>
          <p:cNvPicPr>
            <a:picLocks noChangeAspect="1"/>
          </p:cNvPicPr>
          <p:nvPr/>
        </p:nvPicPr>
        <p:blipFill>
          <a:blip r:embed="rId4"/>
          <a:stretch>
            <a:fillRect/>
          </a:stretch>
        </p:blipFill>
        <p:spPr>
          <a:xfrm>
            <a:off x="8994319" y="3618127"/>
            <a:ext cx="2572109" cy="1848108"/>
          </a:xfrm>
          <a:prstGeom prst="rect">
            <a:avLst/>
          </a:prstGeom>
        </p:spPr>
      </p:pic>
      <p:sp>
        <p:nvSpPr>
          <p:cNvPr id="38" name="CasellaDiTesto 37">
            <a:extLst>
              <a:ext uri="{FF2B5EF4-FFF2-40B4-BE49-F238E27FC236}">
                <a16:creationId xmlns:a16="http://schemas.microsoft.com/office/drawing/2014/main" id="{D2D46A91-E8A5-91A0-88A8-72CFFA94C14F}"/>
              </a:ext>
            </a:extLst>
          </p:cNvPr>
          <p:cNvSpPr txBox="1"/>
          <p:nvPr/>
        </p:nvSpPr>
        <p:spPr>
          <a:xfrm>
            <a:off x="665770" y="5669482"/>
            <a:ext cx="1830437" cy="369332"/>
          </a:xfrm>
          <a:prstGeom prst="rect">
            <a:avLst/>
          </a:prstGeom>
          <a:noFill/>
        </p:spPr>
        <p:txBody>
          <a:bodyPr wrap="none" rtlCol="0">
            <a:spAutoFit/>
          </a:bodyPr>
          <a:lstStyle/>
          <a:p>
            <a:r>
              <a:rPr lang="it-IT" dirty="0">
                <a:solidFill>
                  <a:srgbClr val="C00000"/>
                </a:solidFill>
              </a:rPr>
              <a:t>Poliedro limitato</a:t>
            </a:r>
          </a:p>
        </p:txBody>
      </p:sp>
      <p:sp>
        <p:nvSpPr>
          <p:cNvPr id="39" name="CasellaDiTesto 38">
            <a:extLst>
              <a:ext uri="{FF2B5EF4-FFF2-40B4-BE49-F238E27FC236}">
                <a16:creationId xmlns:a16="http://schemas.microsoft.com/office/drawing/2014/main" id="{C03CAEA7-299F-28D0-5135-DAE2A4951088}"/>
              </a:ext>
            </a:extLst>
          </p:cNvPr>
          <p:cNvSpPr txBox="1"/>
          <p:nvPr/>
        </p:nvSpPr>
        <p:spPr>
          <a:xfrm flipH="1">
            <a:off x="4995406" y="5669482"/>
            <a:ext cx="2806812" cy="369332"/>
          </a:xfrm>
          <a:prstGeom prst="rect">
            <a:avLst/>
          </a:prstGeom>
          <a:noFill/>
        </p:spPr>
        <p:txBody>
          <a:bodyPr wrap="square" rtlCol="0">
            <a:spAutoFit/>
          </a:bodyPr>
          <a:lstStyle/>
          <a:p>
            <a:r>
              <a:rPr lang="it-IT" dirty="0">
                <a:solidFill>
                  <a:srgbClr val="C00000"/>
                </a:solidFill>
              </a:rPr>
              <a:t>Poliedro illimitato</a:t>
            </a:r>
          </a:p>
        </p:txBody>
      </p:sp>
      <p:sp>
        <p:nvSpPr>
          <p:cNvPr id="40" name="CasellaDiTesto 39">
            <a:extLst>
              <a:ext uri="{FF2B5EF4-FFF2-40B4-BE49-F238E27FC236}">
                <a16:creationId xmlns:a16="http://schemas.microsoft.com/office/drawing/2014/main" id="{DBF39ED6-9A38-C0FB-23FB-BB6FE653E856}"/>
              </a:ext>
            </a:extLst>
          </p:cNvPr>
          <p:cNvSpPr txBox="1"/>
          <p:nvPr/>
        </p:nvSpPr>
        <p:spPr>
          <a:xfrm flipH="1">
            <a:off x="9379880" y="5669482"/>
            <a:ext cx="2061376" cy="369332"/>
          </a:xfrm>
          <a:prstGeom prst="rect">
            <a:avLst/>
          </a:prstGeom>
          <a:noFill/>
        </p:spPr>
        <p:txBody>
          <a:bodyPr wrap="square" rtlCol="0">
            <a:spAutoFit/>
          </a:bodyPr>
          <a:lstStyle/>
          <a:p>
            <a:r>
              <a:rPr lang="it-IT" dirty="0">
                <a:solidFill>
                  <a:srgbClr val="C00000"/>
                </a:solidFill>
              </a:rPr>
              <a:t>Poliedro vuoto</a:t>
            </a:r>
          </a:p>
        </p:txBody>
      </p:sp>
    </p:spTree>
    <p:extLst>
      <p:ext uri="{BB962C8B-B14F-4D97-AF65-F5344CB8AC3E}">
        <p14:creationId xmlns:p14="http://schemas.microsoft.com/office/powerpoint/2010/main" val="2833180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a:extLst>
              <a:ext uri="{FF2B5EF4-FFF2-40B4-BE49-F238E27FC236}">
                <a16:creationId xmlns:a16="http://schemas.microsoft.com/office/drawing/2014/main" id="{6EDCB050-87CC-F0A0-6EEF-B1D888A59D83}"/>
              </a:ext>
            </a:extLst>
          </p:cNvPr>
          <p:cNvSpPr txBox="1"/>
          <p:nvPr/>
        </p:nvSpPr>
        <p:spPr>
          <a:xfrm>
            <a:off x="2405062" y="270906"/>
            <a:ext cx="7381875" cy="707886"/>
          </a:xfrm>
          <a:prstGeom prst="rect">
            <a:avLst/>
          </a:prstGeom>
          <a:noFill/>
        </p:spPr>
        <p:txBody>
          <a:bodyPr wrap="square" rtlCol="0">
            <a:spAutoFit/>
          </a:bodyPr>
          <a:lstStyle/>
          <a:p>
            <a:pPr algn="ctr"/>
            <a:r>
              <a:rPr lang="it-IT" sz="4000" dirty="0">
                <a:solidFill>
                  <a:srgbClr val="C00000"/>
                </a:solidFill>
              </a:rPr>
              <a:t>ALGORITMO DEL SIMPLESSO</a:t>
            </a:r>
          </a:p>
        </p:txBody>
      </p:sp>
      <p:sp>
        <p:nvSpPr>
          <p:cNvPr id="2" name="CasellaDiTesto 1">
            <a:extLst>
              <a:ext uri="{FF2B5EF4-FFF2-40B4-BE49-F238E27FC236}">
                <a16:creationId xmlns:a16="http://schemas.microsoft.com/office/drawing/2014/main" id="{31404FB8-39F5-1413-8F26-6F511B3BAC56}"/>
              </a:ext>
            </a:extLst>
          </p:cNvPr>
          <p:cNvSpPr txBox="1"/>
          <p:nvPr/>
        </p:nvSpPr>
        <p:spPr>
          <a:xfrm>
            <a:off x="447674" y="5151114"/>
            <a:ext cx="11296650" cy="923330"/>
          </a:xfrm>
          <a:prstGeom prst="rect">
            <a:avLst/>
          </a:prstGeom>
          <a:solidFill>
            <a:schemeClr val="accent6">
              <a:lumMod val="20000"/>
              <a:lumOff val="80000"/>
            </a:schemeClr>
          </a:solidFill>
        </p:spPr>
        <p:txBody>
          <a:bodyPr wrap="square" rtlCol="0">
            <a:spAutoFit/>
          </a:bodyPr>
          <a:lstStyle/>
          <a:p>
            <a:r>
              <a:rPr lang="it-IT" dirty="0">
                <a:solidFill>
                  <a:schemeClr val="accent6">
                    <a:lumMod val="50000"/>
                  </a:schemeClr>
                </a:solidFill>
              </a:rPr>
              <a:t>Per garantire il risultato ottimo si basa su un processo iterativo di miglioramento spostandosi da un vertice all’altro. Quindi ad ogni iterazione la soluzione o viene lasciata invariata o viene migliorata e dato che il poliedro è convesso non si può che terminare nella soluzione ottima</a:t>
            </a:r>
          </a:p>
        </p:txBody>
      </p:sp>
      <p:sp>
        <p:nvSpPr>
          <p:cNvPr id="4" name="CasellaDiTesto 3">
            <a:extLst>
              <a:ext uri="{FF2B5EF4-FFF2-40B4-BE49-F238E27FC236}">
                <a16:creationId xmlns:a16="http://schemas.microsoft.com/office/drawing/2014/main" id="{6352A4A1-9233-8D98-AC37-945097C97CA8}"/>
              </a:ext>
            </a:extLst>
          </p:cNvPr>
          <p:cNvSpPr txBox="1"/>
          <p:nvPr/>
        </p:nvSpPr>
        <p:spPr>
          <a:xfrm>
            <a:off x="447674" y="1245221"/>
            <a:ext cx="6788634" cy="369332"/>
          </a:xfrm>
          <a:prstGeom prst="rect">
            <a:avLst/>
          </a:prstGeom>
          <a:solidFill>
            <a:schemeClr val="accent6">
              <a:lumMod val="20000"/>
              <a:lumOff val="80000"/>
            </a:schemeClr>
          </a:solidFill>
        </p:spPr>
        <p:txBody>
          <a:bodyPr wrap="square">
            <a:spAutoFit/>
          </a:bodyPr>
          <a:lstStyle/>
          <a:p>
            <a:r>
              <a:rPr lang="it-IT" dirty="0">
                <a:solidFill>
                  <a:schemeClr val="accent6">
                    <a:lumMod val="50000"/>
                  </a:schemeClr>
                </a:solidFill>
              </a:rPr>
              <a:t>Metodo per la risoluzione di problemi di programmazione lineare</a:t>
            </a:r>
            <a:endParaRPr lang="it-IT" dirty="0"/>
          </a:p>
        </p:txBody>
      </p:sp>
      <p:sp>
        <p:nvSpPr>
          <p:cNvPr id="5" name="CasellaDiTesto 4">
            <a:extLst>
              <a:ext uri="{FF2B5EF4-FFF2-40B4-BE49-F238E27FC236}">
                <a16:creationId xmlns:a16="http://schemas.microsoft.com/office/drawing/2014/main" id="{8167B291-27D7-2323-2B1D-D26DC224941B}"/>
              </a:ext>
            </a:extLst>
          </p:cNvPr>
          <p:cNvSpPr txBox="1"/>
          <p:nvPr/>
        </p:nvSpPr>
        <p:spPr>
          <a:xfrm flipH="1">
            <a:off x="447674" y="2113364"/>
            <a:ext cx="9714507" cy="646331"/>
          </a:xfrm>
          <a:prstGeom prst="rect">
            <a:avLst/>
          </a:prstGeom>
          <a:solidFill>
            <a:schemeClr val="accent6">
              <a:lumMod val="20000"/>
              <a:lumOff val="80000"/>
            </a:schemeClr>
          </a:solidFill>
        </p:spPr>
        <p:txBody>
          <a:bodyPr wrap="square" rtlCol="0">
            <a:spAutoFit/>
          </a:bodyPr>
          <a:lstStyle/>
          <a:p>
            <a:r>
              <a:rPr lang="it-IT" dirty="0">
                <a:solidFill>
                  <a:schemeClr val="accent6">
                    <a:lumMod val="50000"/>
                  </a:schemeClr>
                </a:solidFill>
              </a:rPr>
              <a:t>Usato per la massimizzazione o minimizzazione di una funzione lineare considerando i vincoli sulle variabili decisionali del modello di ottimizzazione</a:t>
            </a:r>
          </a:p>
        </p:txBody>
      </p:sp>
      <p:sp>
        <p:nvSpPr>
          <p:cNvPr id="6" name="CasellaDiTesto 5">
            <a:extLst>
              <a:ext uri="{FF2B5EF4-FFF2-40B4-BE49-F238E27FC236}">
                <a16:creationId xmlns:a16="http://schemas.microsoft.com/office/drawing/2014/main" id="{37D1BBBE-4EE0-8A19-2AB7-E6822D9A9F02}"/>
              </a:ext>
            </a:extLst>
          </p:cNvPr>
          <p:cNvSpPr txBox="1"/>
          <p:nvPr/>
        </p:nvSpPr>
        <p:spPr>
          <a:xfrm>
            <a:off x="447674" y="3395456"/>
            <a:ext cx="10455965" cy="923330"/>
          </a:xfrm>
          <a:prstGeom prst="rect">
            <a:avLst/>
          </a:prstGeom>
          <a:solidFill>
            <a:schemeClr val="accent6">
              <a:lumMod val="20000"/>
              <a:lumOff val="80000"/>
            </a:schemeClr>
          </a:solidFill>
        </p:spPr>
        <p:txBody>
          <a:bodyPr wrap="square" rtlCol="0">
            <a:spAutoFit/>
          </a:bodyPr>
          <a:lstStyle/>
          <a:p>
            <a:r>
              <a:rPr lang="it-IT" dirty="0">
                <a:solidFill>
                  <a:schemeClr val="accent6">
                    <a:lumMod val="50000"/>
                  </a:schemeClr>
                </a:solidFill>
              </a:rPr>
              <a:t>Simplesso sta per POLITOPO di N+1 vertici in N dimensioni, si parla di retta nel caso di una dimensione, di triangolo in caso di due dimensioni e di tetraedro nel caso di tre dimensioni. Quindi è la rappresentazione geometrica in più dimensioni d un problema di ottimizzazione</a:t>
            </a:r>
          </a:p>
        </p:txBody>
      </p:sp>
    </p:spTree>
    <p:extLst>
      <p:ext uri="{BB962C8B-B14F-4D97-AF65-F5344CB8AC3E}">
        <p14:creationId xmlns:p14="http://schemas.microsoft.com/office/powerpoint/2010/main" val="1974166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asellaDiTesto 33">
            <a:extLst>
              <a:ext uri="{FF2B5EF4-FFF2-40B4-BE49-F238E27FC236}">
                <a16:creationId xmlns:a16="http://schemas.microsoft.com/office/drawing/2014/main" id="{6425329A-5EE0-06B2-2491-C30183F0F685}"/>
              </a:ext>
            </a:extLst>
          </p:cNvPr>
          <p:cNvSpPr txBox="1"/>
          <p:nvPr/>
        </p:nvSpPr>
        <p:spPr>
          <a:xfrm>
            <a:off x="209011" y="3502540"/>
            <a:ext cx="3886739" cy="1492716"/>
          </a:xfrm>
          <a:prstGeom prst="rect">
            <a:avLst/>
          </a:prstGeom>
          <a:noFill/>
        </p:spPr>
        <p:txBody>
          <a:bodyPr wrap="square" rtlCol="0">
            <a:spAutoFit/>
          </a:bodyPr>
          <a:lstStyle/>
          <a:p>
            <a:r>
              <a:rPr lang="it-IT" sz="1900" dirty="0">
                <a:solidFill>
                  <a:srgbClr val="C00000"/>
                </a:solidFill>
              </a:rPr>
              <a:t>LIBRERIE UTILIZZATE:</a:t>
            </a:r>
          </a:p>
          <a:p>
            <a:endParaRPr lang="it-IT" dirty="0"/>
          </a:p>
          <a:p>
            <a:endParaRPr lang="it-IT" dirty="0"/>
          </a:p>
          <a:p>
            <a:endParaRPr lang="it-IT" dirty="0"/>
          </a:p>
          <a:p>
            <a:pPr marL="285750" indent="-285750">
              <a:buFont typeface="Arial" panose="020B0604020202020204" pitchFamily="34" charset="0"/>
              <a:buChar char="•"/>
            </a:pPr>
            <a:endParaRPr lang="it-IT" dirty="0"/>
          </a:p>
        </p:txBody>
      </p:sp>
      <p:sp>
        <p:nvSpPr>
          <p:cNvPr id="35" name="CasellaDiTesto 34">
            <a:extLst>
              <a:ext uri="{FF2B5EF4-FFF2-40B4-BE49-F238E27FC236}">
                <a16:creationId xmlns:a16="http://schemas.microsoft.com/office/drawing/2014/main" id="{C108888D-2788-910B-AD4C-184BC4CE604C}"/>
              </a:ext>
            </a:extLst>
          </p:cNvPr>
          <p:cNvSpPr txBox="1"/>
          <p:nvPr/>
        </p:nvSpPr>
        <p:spPr>
          <a:xfrm>
            <a:off x="190493" y="1307352"/>
            <a:ext cx="2971799" cy="954107"/>
          </a:xfrm>
          <a:prstGeom prst="rect">
            <a:avLst/>
          </a:prstGeom>
          <a:noFill/>
        </p:spPr>
        <p:txBody>
          <a:bodyPr wrap="square" rtlCol="0">
            <a:spAutoFit/>
          </a:bodyPr>
          <a:lstStyle/>
          <a:p>
            <a:r>
              <a:rPr lang="it-IT" sz="1900" dirty="0">
                <a:solidFill>
                  <a:srgbClr val="C00000"/>
                </a:solidFill>
              </a:rPr>
              <a:t>LINGUAGGIO UTILIZZATO:</a:t>
            </a:r>
          </a:p>
          <a:p>
            <a:endParaRPr lang="it-IT" sz="1900" dirty="0"/>
          </a:p>
          <a:p>
            <a:endParaRPr lang="it-IT" dirty="0"/>
          </a:p>
        </p:txBody>
      </p:sp>
      <p:sp>
        <p:nvSpPr>
          <p:cNvPr id="3" name="CasellaDiTesto 2">
            <a:extLst>
              <a:ext uri="{FF2B5EF4-FFF2-40B4-BE49-F238E27FC236}">
                <a16:creationId xmlns:a16="http://schemas.microsoft.com/office/drawing/2014/main" id="{47E34FB5-A58F-ADD2-5701-9C397416C427}"/>
              </a:ext>
            </a:extLst>
          </p:cNvPr>
          <p:cNvSpPr txBox="1"/>
          <p:nvPr/>
        </p:nvSpPr>
        <p:spPr>
          <a:xfrm>
            <a:off x="190500" y="114368"/>
            <a:ext cx="12001500" cy="769441"/>
          </a:xfrm>
          <a:prstGeom prst="rect">
            <a:avLst/>
          </a:prstGeom>
          <a:noFill/>
        </p:spPr>
        <p:txBody>
          <a:bodyPr wrap="square" rtlCol="0">
            <a:spAutoFit/>
          </a:bodyPr>
          <a:lstStyle/>
          <a:p>
            <a:r>
              <a:rPr lang="it-IT" sz="2200" dirty="0">
                <a:solidFill>
                  <a:srgbClr val="C00000"/>
                </a:solidFill>
              </a:rPr>
              <a:t>OBIETTIVO DEL PROGETTO: </a:t>
            </a:r>
            <a:r>
              <a:rPr lang="it-IT" sz="2200" dirty="0">
                <a:solidFill>
                  <a:schemeClr val="accent6">
                    <a:lumMod val="50000"/>
                  </a:schemeClr>
                </a:solidFill>
              </a:rPr>
              <a:t>Minimizzazione del costo dei salari attraverso la riduzione del numero 			         del personale  </a:t>
            </a:r>
          </a:p>
        </p:txBody>
      </p:sp>
      <p:pic>
        <p:nvPicPr>
          <p:cNvPr id="10" name="Immagine 9" descr="Immagine che contiene testo&#10;&#10;Descrizione generata automaticamente">
            <a:extLst>
              <a:ext uri="{FF2B5EF4-FFF2-40B4-BE49-F238E27FC236}">
                <a16:creationId xmlns:a16="http://schemas.microsoft.com/office/drawing/2014/main" id="{90655507-6A15-31A7-6210-22881357E8AA}"/>
              </a:ext>
            </a:extLst>
          </p:cNvPr>
          <p:cNvPicPr>
            <a:picLocks noChangeAspect="1"/>
          </p:cNvPicPr>
          <p:nvPr/>
        </p:nvPicPr>
        <p:blipFill>
          <a:blip r:embed="rId3"/>
          <a:stretch>
            <a:fillRect/>
          </a:stretch>
        </p:blipFill>
        <p:spPr>
          <a:xfrm>
            <a:off x="190493" y="4248897"/>
            <a:ext cx="3517229" cy="1500617"/>
          </a:xfrm>
          <a:prstGeom prst="rect">
            <a:avLst/>
          </a:prstGeom>
        </p:spPr>
      </p:pic>
      <p:pic>
        <p:nvPicPr>
          <p:cNvPr id="11" name="Immagine 10">
            <a:extLst>
              <a:ext uri="{FF2B5EF4-FFF2-40B4-BE49-F238E27FC236}">
                <a16:creationId xmlns:a16="http://schemas.microsoft.com/office/drawing/2014/main" id="{7C03F9B0-C42B-2FBF-CE6D-7F860A6639FB}"/>
              </a:ext>
            </a:extLst>
          </p:cNvPr>
          <p:cNvPicPr>
            <a:picLocks noChangeAspect="1"/>
          </p:cNvPicPr>
          <p:nvPr/>
        </p:nvPicPr>
        <p:blipFill rotWithShape="1">
          <a:blip r:embed="rId4"/>
          <a:srcRect l="57704" t="32653" r="3878" b="43946"/>
          <a:stretch/>
        </p:blipFill>
        <p:spPr>
          <a:xfrm>
            <a:off x="728427" y="2035675"/>
            <a:ext cx="1698171" cy="581844"/>
          </a:xfrm>
          <a:prstGeom prst="rect">
            <a:avLst/>
          </a:prstGeom>
        </p:spPr>
      </p:pic>
      <p:cxnSp>
        <p:nvCxnSpPr>
          <p:cNvPr id="14" name="Connettore diritto 13">
            <a:extLst>
              <a:ext uri="{FF2B5EF4-FFF2-40B4-BE49-F238E27FC236}">
                <a16:creationId xmlns:a16="http://schemas.microsoft.com/office/drawing/2014/main" id="{0F350F5A-49F4-A221-F847-C91FF4D2DE04}"/>
              </a:ext>
            </a:extLst>
          </p:cNvPr>
          <p:cNvCxnSpPr>
            <a:cxnSpLocks/>
          </p:cNvCxnSpPr>
          <p:nvPr/>
        </p:nvCxnSpPr>
        <p:spPr>
          <a:xfrm>
            <a:off x="4314825" y="1123221"/>
            <a:ext cx="0" cy="2667729"/>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926DEC13-5152-7D7E-71E0-12AC5B77A1D0}"/>
              </a:ext>
            </a:extLst>
          </p:cNvPr>
          <p:cNvSpPr txBox="1"/>
          <p:nvPr/>
        </p:nvSpPr>
        <p:spPr>
          <a:xfrm>
            <a:off x="5142631" y="1235633"/>
            <a:ext cx="2620782" cy="400110"/>
          </a:xfrm>
          <a:prstGeom prst="rect">
            <a:avLst/>
          </a:prstGeom>
          <a:noFill/>
        </p:spPr>
        <p:txBody>
          <a:bodyPr wrap="none" rtlCol="0">
            <a:spAutoFit/>
          </a:bodyPr>
          <a:lstStyle/>
          <a:p>
            <a:r>
              <a:rPr lang="it-IT" sz="2000" dirty="0">
                <a:solidFill>
                  <a:srgbClr val="C00000"/>
                </a:solidFill>
              </a:rPr>
              <a:t>PARAMETRI DI INPUT:</a:t>
            </a:r>
          </a:p>
        </p:txBody>
      </p:sp>
      <p:sp>
        <p:nvSpPr>
          <p:cNvPr id="16" name="CasellaDiTesto 15">
            <a:extLst>
              <a:ext uri="{FF2B5EF4-FFF2-40B4-BE49-F238E27FC236}">
                <a16:creationId xmlns:a16="http://schemas.microsoft.com/office/drawing/2014/main" id="{4B9B8CDD-1E83-8186-68D6-318FB6F0B09B}"/>
              </a:ext>
            </a:extLst>
          </p:cNvPr>
          <p:cNvSpPr txBox="1"/>
          <p:nvPr/>
        </p:nvSpPr>
        <p:spPr>
          <a:xfrm>
            <a:off x="5248283" y="1793670"/>
            <a:ext cx="6350008" cy="1846659"/>
          </a:xfrm>
          <a:prstGeom prst="rect">
            <a:avLst/>
          </a:prstGeom>
          <a:solidFill>
            <a:schemeClr val="accent6">
              <a:lumMod val="60000"/>
              <a:lumOff val="40000"/>
            </a:schemeClr>
          </a:solidFill>
        </p:spPr>
        <p:txBody>
          <a:bodyPr wrap="none" rtlCol="0">
            <a:spAutoFit/>
          </a:bodyPr>
          <a:lstStyle/>
          <a:p>
            <a:pPr marL="342900" indent="-342900">
              <a:buFontTx/>
              <a:buChar char="-"/>
            </a:pPr>
            <a:endParaRPr lang="it-IT" sz="1900" dirty="0">
              <a:solidFill>
                <a:schemeClr val="accent6">
                  <a:lumMod val="50000"/>
                </a:schemeClr>
              </a:solidFill>
            </a:endParaRPr>
          </a:p>
          <a:p>
            <a:pPr marL="342900" indent="-342900">
              <a:buFontTx/>
              <a:buChar char="-"/>
            </a:pPr>
            <a:r>
              <a:rPr lang="it-IT" sz="1900" dirty="0">
                <a:solidFill>
                  <a:schemeClr val="accent6">
                    <a:lumMod val="50000"/>
                  </a:schemeClr>
                </a:solidFill>
              </a:rPr>
              <a:t>Numero di finestre temporali T (T=8 in tale caso)</a:t>
            </a:r>
          </a:p>
          <a:p>
            <a:pPr marL="342900" indent="-342900">
              <a:buFontTx/>
              <a:buChar char="-"/>
            </a:pPr>
            <a:r>
              <a:rPr lang="it-IT" sz="1900" dirty="0">
                <a:solidFill>
                  <a:schemeClr val="accent6">
                    <a:lumMod val="50000"/>
                  </a:schemeClr>
                </a:solidFill>
              </a:rPr>
              <a:t>Numero di lavoratori richiesti per finestra temporale </a:t>
            </a:r>
            <a:r>
              <a:rPr lang="it-IT" sz="1900" dirty="0" err="1">
                <a:solidFill>
                  <a:schemeClr val="accent6">
                    <a:lumMod val="50000"/>
                  </a:schemeClr>
                </a:solidFill>
              </a:rPr>
              <a:t>dt</a:t>
            </a:r>
            <a:r>
              <a:rPr lang="it-IT" sz="1900" dirty="0">
                <a:solidFill>
                  <a:schemeClr val="accent6">
                    <a:lumMod val="50000"/>
                  </a:schemeClr>
                </a:solidFill>
              </a:rPr>
              <a:t> </a:t>
            </a:r>
          </a:p>
          <a:p>
            <a:pPr marL="342900" indent="-342900">
              <a:buFontTx/>
              <a:buChar char="-"/>
            </a:pPr>
            <a:r>
              <a:rPr lang="it-IT" sz="1900" dirty="0">
                <a:solidFill>
                  <a:schemeClr val="accent6">
                    <a:lumMod val="50000"/>
                  </a:schemeClr>
                </a:solidFill>
              </a:rPr>
              <a:t>Paga per shift </a:t>
            </a:r>
            <a:r>
              <a:rPr lang="it-IT" sz="1900" dirty="0" err="1">
                <a:solidFill>
                  <a:schemeClr val="accent6">
                    <a:lumMod val="50000"/>
                  </a:schemeClr>
                </a:solidFill>
              </a:rPr>
              <a:t>wj</a:t>
            </a:r>
            <a:r>
              <a:rPr lang="it-IT" sz="1900" dirty="0">
                <a:solidFill>
                  <a:schemeClr val="accent6">
                    <a:lumMod val="50000"/>
                  </a:schemeClr>
                </a:solidFill>
              </a:rPr>
              <a:t> (w=100 in tale caso)</a:t>
            </a:r>
          </a:p>
          <a:p>
            <a:pPr marL="342900" indent="-342900">
              <a:buFontTx/>
              <a:buChar char="-"/>
            </a:pPr>
            <a:r>
              <a:rPr lang="it-IT" sz="1900" dirty="0">
                <a:solidFill>
                  <a:schemeClr val="accent6">
                    <a:lumMod val="50000"/>
                  </a:schemeClr>
                </a:solidFill>
              </a:rPr>
              <a:t>Numero di shift n (n=4 in tale caso)</a:t>
            </a:r>
          </a:p>
          <a:p>
            <a:pPr marL="342900" indent="-342900">
              <a:buFontTx/>
              <a:buChar char="-"/>
            </a:pPr>
            <a:endParaRPr lang="it-IT" sz="1900" dirty="0">
              <a:solidFill>
                <a:schemeClr val="accent6">
                  <a:lumMod val="50000"/>
                </a:schemeClr>
              </a:solidFill>
            </a:endParaRPr>
          </a:p>
        </p:txBody>
      </p:sp>
      <p:pic>
        <p:nvPicPr>
          <p:cNvPr id="17" name="Immagine 16" descr="Immagine che contiene testo, monitor, screenshot, interni&#10;&#10;Descrizione generata automaticamente">
            <a:extLst>
              <a:ext uri="{FF2B5EF4-FFF2-40B4-BE49-F238E27FC236}">
                <a16:creationId xmlns:a16="http://schemas.microsoft.com/office/drawing/2014/main" id="{685D419F-B1EB-4E71-7B22-97EA5F0A37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634" y="4808595"/>
            <a:ext cx="7955873" cy="1852368"/>
          </a:xfrm>
          <a:prstGeom prst="rect">
            <a:avLst/>
          </a:prstGeom>
        </p:spPr>
      </p:pic>
      <p:sp>
        <p:nvSpPr>
          <p:cNvPr id="19" name="CasellaDiTesto 18">
            <a:extLst>
              <a:ext uri="{FF2B5EF4-FFF2-40B4-BE49-F238E27FC236}">
                <a16:creationId xmlns:a16="http://schemas.microsoft.com/office/drawing/2014/main" id="{5AB6785C-7F5B-2E2A-5FF7-8AF476D7409E}"/>
              </a:ext>
            </a:extLst>
          </p:cNvPr>
          <p:cNvSpPr txBox="1"/>
          <p:nvPr/>
        </p:nvSpPr>
        <p:spPr>
          <a:xfrm>
            <a:off x="3958180" y="3956183"/>
            <a:ext cx="7610467" cy="646331"/>
          </a:xfrm>
          <a:prstGeom prst="rect">
            <a:avLst/>
          </a:prstGeom>
          <a:noFill/>
        </p:spPr>
        <p:txBody>
          <a:bodyPr wrap="square">
            <a:spAutoFit/>
          </a:bodyPr>
          <a:lstStyle/>
          <a:p>
            <a:r>
              <a:rPr lang="it-IT" sz="1800" dirty="0">
                <a:solidFill>
                  <a:srgbClr val="C00000"/>
                </a:solidFill>
              </a:rPr>
              <a:t>Nella tabella seguente è riportata la programmazione giornaliera con i relativi turni e il numero di personale necessario </a:t>
            </a:r>
          </a:p>
        </p:txBody>
      </p:sp>
      <p:cxnSp>
        <p:nvCxnSpPr>
          <p:cNvPr id="23" name="Connettore diritto 22">
            <a:extLst>
              <a:ext uri="{FF2B5EF4-FFF2-40B4-BE49-F238E27FC236}">
                <a16:creationId xmlns:a16="http://schemas.microsoft.com/office/drawing/2014/main" id="{3B2EC1D5-6FFC-0016-6BAA-8440313BD2D4}"/>
              </a:ext>
            </a:extLst>
          </p:cNvPr>
          <p:cNvCxnSpPr>
            <a:cxnSpLocks/>
          </p:cNvCxnSpPr>
          <p:nvPr/>
        </p:nvCxnSpPr>
        <p:spPr>
          <a:xfrm>
            <a:off x="3876675" y="3956183"/>
            <a:ext cx="0" cy="278420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709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10;&#10;Descrizione generata automaticamente">
            <a:extLst>
              <a:ext uri="{FF2B5EF4-FFF2-40B4-BE49-F238E27FC236}">
                <a16:creationId xmlns:a16="http://schemas.microsoft.com/office/drawing/2014/main" id="{76C8B1DA-61A4-0B1C-1929-8F34197694E9}"/>
              </a:ext>
            </a:extLst>
          </p:cNvPr>
          <p:cNvPicPr>
            <a:picLocks noChangeAspect="1"/>
          </p:cNvPicPr>
          <p:nvPr/>
        </p:nvPicPr>
        <p:blipFill>
          <a:blip r:embed="rId3"/>
          <a:stretch>
            <a:fillRect/>
          </a:stretch>
        </p:blipFill>
        <p:spPr>
          <a:xfrm>
            <a:off x="288137" y="2295525"/>
            <a:ext cx="7914437" cy="4166430"/>
          </a:xfrm>
          <a:prstGeom prst="rect">
            <a:avLst/>
          </a:prstGeom>
        </p:spPr>
      </p:pic>
      <p:sp>
        <p:nvSpPr>
          <p:cNvPr id="4" name="CasellaDiTesto 3">
            <a:extLst>
              <a:ext uri="{FF2B5EF4-FFF2-40B4-BE49-F238E27FC236}">
                <a16:creationId xmlns:a16="http://schemas.microsoft.com/office/drawing/2014/main" id="{1F83AC8D-964D-0D44-DDBB-3A330CAF2EBB}"/>
              </a:ext>
            </a:extLst>
          </p:cNvPr>
          <p:cNvSpPr txBox="1"/>
          <p:nvPr/>
        </p:nvSpPr>
        <p:spPr>
          <a:xfrm>
            <a:off x="125730" y="253170"/>
            <a:ext cx="11698844" cy="384721"/>
          </a:xfrm>
          <a:prstGeom prst="rect">
            <a:avLst/>
          </a:prstGeom>
          <a:noFill/>
        </p:spPr>
        <p:txBody>
          <a:bodyPr wrap="none" rtlCol="0">
            <a:spAutoFit/>
          </a:bodyPr>
          <a:lstStyle/>
          <a:p>
            <a:r>
              <a:rPr lang="it-IT" sz="1900" dirty="0">
                <a:solidFill>
                  <a:schemeClr val="accent6">
                    <a:lumMod val="50000"/>
                  </a:schemeClr>
                </a:solidFill>
              </a:rPr>
              <a:t>È stata creata una matrice </a:t>
            </a:r>
            <a:r>
              <a:rPr lang="it-IT" sz="1900" dirty="0" err="1">
                <a:solidFill>
                  <a:schemeClr val="accent6">
                    <a:lumMod val="50000"/>
                  </a:schemeClr>
                </a:solidFill>
              </a:rPr>
              <a:t>ajt</a:t>
            </a:r>
            <a:r>
              <a:rPr lang="it-IT" sz="1900" dirty="0">
                <a:solidFill>
                  <a:schemeClr val="accent6">
                    <a:lumMod val="50000"/>
                  </a:schemeClr>
                </a:solidFill>
              </a:rPr>
              <a:t> che rappresenta gli shift, ovvero i 4 diversi turni in cui è organizzata la giornata</a:t>
            </a:r>
          </a:p>
        </p:txBody>
      </p:sp>
      <p:sp>
        <p:nvSpPr>
          <p:cNvPr id="5" name="CasellaDiTesto 4">
            <a:extLst>
              <a:ext uri="{FF2B5EF4-FFF2-40B4-BE49-F238E27FC236}">
                <a16:creationId xmlns:a16="http://schemas.microsoft.com/office/drawing/2014/main" id="{7A2783D5-F747-DD3C-E957-00D0F4F55378}"/>
              </a:ext>
            </a:extLst>
          </p:cNvPr>
          <p:cNvSpPr txBox="1"/>
          <p:nvPr/>
        </p:nvSpPr>
        <p:spPr>
          <a:xfrm flipH="1">
            <a:off x="609601" y="1022867"/>
            <a:ext cx="714374" cy="369332"/>
          </a:xfrm>
          <a:prstGeom prst="rect">
            <a:avLst/>
          </a:prstGeom>
          <a:noFill/>
        </p:spPr>
        <p:txBody>
          <a:bodyPr wrap="square" rtlCol="0">
            <a:spAutoFit/>
          </a:bodyPr>
          <a:lstStyle/>
          <a:p>
            <a:r>
              <a:rPr lang="it-IT" dirty="0" err="1"/>
              <a:t>ajt</a:t>
            </a:r>
            <a:r>
              <a:rPr lang="it-IT" dirty="0">
                <a:solidFill>
                  <a:schemeClr val="accent6">
                    <a:lumMod val="50000"/>
                  </a:schemeClr>
                </a:solidFill>
              </a:rPr>
              <a:t> </a:t>
            </a:r>
            <a:r>
              <a:rPr lang="it-IT" dirty="0"/>
              <a:t>=</a:t>
            </a:r>
          </a:p>
        </p:txBody>
      </p:sp>
      <p:sp>
        <p:nvSpPr>
          <p:cNvPr id="6" name="Parentesi graffa aperta 5">
            <a:extLst>
              <a:ext uri="{FF2B5EF4-FFF2-40B4-BE49-F238E27FC236}">
                <a16:creationId xmlns:a16="http://schemas.microsoft.com/office/drawing/2014/main" id="{87892311-898E-65EF-EE3C-2A68BE63AAA7}"/>
              </a:ext>
            </a:extLst>
          </p:cNvPr>
          <p:cNvSpPr/>
          <p:nvPr/>
        </p:nvSpPr>
        <p:spPr>
          <a:xfrm>
            <a:off x="1323975" y="797957"/>
            <a:ext cx="542925" cy="866775"/>
          </a:xfrm>
          <a:prstGeom prst="leftBrac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 name="CasellaDiTesto 7">
            <a:extLst>
              <a:ext uri="{FF2B5EF4-FFF2-40B4-BE49-F238E27FC236}">
                <a16:creationId xmlns:a16="http://schemas.microsoft.com/office/drawing/2014/main" id="{5E8A0216-F9E7-8F3B-093D-6CBC02545799}"/>
              </a:ext>
            </a:extLst>
          </p:cNvPr>
          <p:cNvSpPr txBox="1"/>
          <p:nvPr/>
        </p:nvSpPr>
        <p:spPr>
          <a:xfrm>
            <a:off x="1740699" y="884367"/>
            <a:ext cx="8468906" cy="646331"/>
          </a:xfrm>
          <a:prstGeom prst="rect">
            <a:avLst/>
          </a:prstGeom>
          <a:noFill/>
        </p:spPr>
        <p:txBody>
          <a:bodyPr wrap="square" rtlCol="0">
            <a:spAutoFit/>
          </a:bodyPr>
          <a:lstStyle/>
          <a:p>
            <a:r>
              <a:rPr lang="it-IT" dirty="0"/>
              <a:t>1  se lo shift j ricopre la finestra temporale t (j=1,..,n ; t=1,..,T)</a:t>
            </a:r>
          </a:p>
          <a:p>
            <a:r>
              <a:rPr lang="it-IT" dirty="0"/>
              <a:t>0  altrimenti</a:t>
            </a:r>
          </a:p>
        </p:txBody>
      </p:sp>
      <p:sp>
        <p:nvSpPr>
          <p:cNvPr id="13" name="CasellaDiTesto 12">
            <a:extLst>
              <a:ext uri="{FF2B5EF4-FFF2-40B4-BE49-F238E27FC236}">
                <a16:creationId xmlns:a16="http://schemas.microsoft.com/office/drawing/2014/main" id="{800A1108-BBAA-DC47-5BA5-CA48FF82C798}"/>
              </a:ext>
            </a:extLst>
          </p:cNvPr>
          <p:cNvSpPr txBox="1"/>
          <p:nvPr/>
        </p:nvSpPr>
        <p:spPr>
          <a:xfrm>
            <a:off x="9173766" y="1392199"/>
            <a:ext cx="2905125" cy="1477328"/>
          </a:xfrm>
          <a:prstGeom prst="rect">
            <a:avLst/>
          </a:prstGeom>
          <a:solidFill>
            <a:srgbClr val="DFEFD9"/>
          </a:solidFill>
        </p:spPr>
        <p:txBody>
          <a:bodyPr wrap="square" rtlCol="0">
            <a:spAutoFit/>
          </a:bodyPr>
          <a:lstStyle/>
          <a:p>
            <a:r>
              <a:rPr lang="it-IT" dirty="0">
                <a:solidFill>
                  <a:schemeClr val="accent6">
                    <a:lumMod val="50000"/>
                  </a:schemeClr>
                </a:solidFill>
              </a:rPr>
              <a:t>Creazione della tabella.</a:t>
            </a:r>
          </a:p>
          <a:p>
            <a:r>
              <a:rPr lang="it-IT" dirty="0">
                <a:solidFill>
                  <a:schemeClr val="accent6">
                    <a:lumMod val="50000"/>
                  </a:schemeClr>
                </a:solidFill>
              </a:rPr>
              <a:t>La funzione </a:t>
            </a:r>
            <a:r>
              <a:rPr lang="it-IT" dirty="0" err="1">
                <a:solidFill>
                  <a:srgbClr val="C00000"/>
                </a:solidFill>
              </a:rPr>
              <a:t>fillna</a:t>
            </a:r>
            <a:r>
              <a:rPr lang="it-IT" dirty="0">
                <a:solidFill>
                  <a:srgbClr val="C00000"/>
                </a:solidFill>
              </a:rPr>
              <a:t>(0)</a:t>
            </a:r>
            <a:r>
              <a:rPr lang="it-IT" dirty="0"/>
              <a:t> </a:t>
            </a:r>
            <a:r>
              <a:rPr lang="it-IT" dirty="0">
                <a:solidFill>
                  <a:schemeClr val="accent6">
                    <a:lumMod val="50000"/>
                  </a:schemeClr>
                </a:solidFill>
              </a:rPr>
              <a:t>viene utilizzata per inserire il valore 0 dove non è indicato nessun valore.</a:t>
            </a:r>
          </a:p>
        </p:txBody>
      </p:sp>
      <p:sp>
        <p:nvSpPr>
          <p:cNvPr id="16" name="CasellaDiTesto 15">
            <a:extLst>
              <a:ext uri="{FF2B5EF4-FFF2-40B4-BE49-F238E27FC236}">
                <a16:creationId xmlns:a16="http://schemas.microsoft.com/office/drawing/2014/main" id="{F4DA8C27-84E2-A7E6-B7AB-329D00A45D00}"/>
              </a:ext>
            </a:extLst>
          </p:cNvPr>
          <p:cNvSpPr txBox="1"/>
          <p:nvPr/>
        </p:nvSpPr>
        <p:spPr>
          <a:xfrm>
            <a:off x="8757042" y="3012402"/>
            <a:ext cx="2905125" cy="923330"/>
          </a:xfrm>
          <a:prstGeom prst="rect">
            <a:avLst/>
          </a:prstGeom>
          <a:solidFill>
            <a:schemeClr val="bg1"/>
          </a:solidFill>
        </p:spPr>
        <p:txBody>
          <a:bodyPr wrap="square" rtlCol="0">
            <a:spAutoFit/>
          </a:bodyPr>
          <a:lstStyle/>
          <a:p>
            <a:r>
              <a:rPr lang="it-IT" dirty="0"/>
              <a:t>Il metodo </a:t>
            </a:r>
            <a:r>
              <a:rPr lang="it-IT" dirty="0">
                <a:solidFill>
                  <a:srgbClr val="C00000"/>
                </a:solidFill>
              </a:rPr>
              <a:t>drop() </a:t>
            </a:r>
            <a:r>
              <a:rPr lang="it-IT" dirty="0"/>
              <a:t>serve per la rimozione di righe o colonne specificate.</a:t>
            </a:r>
          </a:p>
        </p:txBody>
      </p:sp>
      <p:cxnSp>
        <p:nvCxnSpPr>
          <p:cNvPr id="18" name="Connettore 2 17">
            <a:extLst>
              <a:ext uri="{FF2B5EF4-FFF2-40B4-BE49-F238E27FC236}">
                <a16:creationId xmlns:a16="http://schemas.microsoft.com/office/drawing/2014/main" id="{F54642BD-1FF1-0B8F-9E2D-C80F2D4A26E5}"/>
              </a:ext>
            </a:extLst>
          </p:cNvPr>
          <p:cNvCxnSpPr>
            <a:cxnSpLocks/>
          </p:cNvCxnSpPr>
          <p:nvPr/>
        </p:nvCxnSpPr>
        <p:spPr>
          <a:xfrm flipH="1">
            <a:off x="7705725" y="2438400"/>
            <a:ext cx="1468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ED8474E9-08C5-A6E0-5D4C-27E38F6A6B21}"/>
              </a:ext>
            </a:extLst>
          </p:cNvPr>
          <p:cNvCxnSpPr>
            <a:cxnSpLocks/>
          </p:cNvCxnSpPr>
          <p:nvPr/>
        </p:nvCxnSpPr>
        <p:spPr>
          <a:xfrm flipH="1">
            <a:off x="8112136" y="3181350"/>
            <a:ext cx="63418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30064B9D-A32F-DD2F-CEEE-F8E1B5758BEC}"/>
              </a:ext>
            </a:extLst>
          </p:cNvPr>
          <p:cNvCxnSpPr>
            <a:cxnSpLocks/>
          </p:cNvCxnSpPr>
          <p:nvPr/>
        </p:nvCxnSpPr>
        <p:spPr>
          <a:xfrm flipH="1">
            <a:off x="11662167" y="2844256"/>
            <a:ext cx="416724" cy="10662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E0401D6B-1D8F-32FC-9187-1CFAAC93043C}"/>
              </a:ext>
            </a:extLst>
          </p:cNvPr>
          <p:cNvCxnSpPr>
            <a:cxnSpLocks/>
          </p:cNvCxnSpPr>
          <p:nvPr/>
        </p:nvCxnSpPr>
        <p:spPr>
          <a:xfrm flipH="1">
            <a:off x="9105900" y="2844256"/>
            <a:ext cx="67866" cy="1681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66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aeroplano, cielo, veivolo, jet">
            <a:extLst>
              <a:ext uri="{FF2B5EF4-FFF2-40B4-BE49-F238E27FC236}">
                <a16:creationId xmlns:a16="http://schemas.microsoft.com/office/drawing/2014/main" id="{81F8ACBE-712E-EE37-A92B-D2FBA5400297}"/>
              </a:ext>
            </a:extLst>
          </p:cNvPr>
          <p:cNvPicPr>
            <a:picLocks noChangeAspect="1"/>
          </p:cNvPicPr>
          <p:nvPr/>
        </p:nvPicPr>
        <p:blipFill>
          <a:blip r:embed="rId3"/>
          <a:stretch>
            <a:fillRect/>
          </a:stretch>
        </p:blipFill>
        <p:spPr>
          <a:xfrm>
            <a:off x="6217920" y="910268"/>
            <a:ext cx="5324034" cy="5508021"/>
          </a:xfrm>
          <a:prstGeom prst="rect">
            <a:avLst/>
          </a:prstGeom>
          <a:ln>
            <a:noFill/>
          </a:ln>
          <a:effectLst>
            <a:softEdge rad="112500"/>
          </a:effectLst>
        </p:spPr>
      </p:pic>
      <p:sp>
        <p:nvSpPr>
          <p:cNvPr id="4" name="CasellaDiTesto 3">
            <a:extLst>
              <a:ext uri="{FF2B5EF4-FFF2-40B4-BE49-F238E27FC236}">
                <a16:creationId xmlns:a16="http://schemas.microsoft.com/office/drawing/2014/main" id="{EFEFAA8C-E814-B18F-E94B-AFDCC4B2B6DF}"/>
              </a:ext>
            </a:extLst>
          </p:cNvPr>
          <p:cNvSpPr txBox="1"/>
          <p:nvPr/>
        </p:nvSpPr>
        <p:spPr>
          <a:xfrm>
            <a:off x="562794" y="1724383"/>
            <a:ext cx="2313992" cy="1754326"/>
          </a:xfrm>
          <a:prstGeom prst="rect">
            <a:avLst/>
          </a:prstGeom>
          <a:noFill/>
        </p:spPr>
        <p:txBody>
          <a:bodyPr wrap="square" rtlCol="0">
            <a:spAutoFit/>
          </a:bodyPr>
          <a:lstStyle/>
          <a:p>
            <a:r>
              <a:rPr lang="it-IT" b="1" dirty="0"/>
              <a:t>Input:</a:t>
            </a:r>
          </a:p>
          <a:p>
            <a:endParaRPr lang="it-IT" dirty="0"/>
          </a:p>
          <a:p>
            <a:r>
              <a:rPr lang="it-IT" dirty="0">
                <a:solidFill>
                  <a:srgbClr val="C00000"/>
                </a:solidFill>
              </a:rPr>
              <a:t>File .csv </a:t>
            </a:r>
            <a:r>
              <a:rPr lang="it-IT" dirty="0"/>
              <a:t>rappresentante un tabella prototipo di 19 voli</a:t>
            </a:r>
          </a:p>
        </p:txBody>
      </p:sp>
      <p:sp>
        <p:nvSpPr>
          <p:cNvPr id="6" name="CasellaDiTesto 5">
            <a:extLst>
              <a:ext uri="{FF2B5EF4-FFF2-40B4-BE49-F238E27FC236}">
                <a16:creationId xmlns:a16="http://schemas.microsoft.com/office/drawing/2014/main" id="{2BE76E97-E839-E99E-147C-327671F6C479}"/>
              </a:ext>
            </a:extLst>
          </p:cNvPr>
          <p:cNvSpPr txBox="1"/>
          <p:nvPr/>
        </p:nvSpPr>
        <p:spPr>
          <a:xfrm>
            <a:off x="3219736" y="1724383"/>
            <a:ext cx="2313992" cy="2308324"/>
          </a:xfrm>
          <a:prstGeom prst="rect">
            <a:avLst/>
          </a:prstGeom>
          <a:noFill/>
        </p:spPr>
        <p:txBody>
          <a:bodyPr wrap="square" rtlCol="0">
            <a:spAutoFit/>
          </a:bodyPr>
          <a:lstStyle/>
          <a:p>
            <a:r>
              <a:rPr lang="it-IT" b="1" dirty="0"/>
              <a:t>Output:</a:t>
            </a:r>
          </a:p>
          <a:p>
            <a:endParaRPr lang="it-IT" dirty="0"/>
          </a:p>
          <a:p>
            <a:r>
              <a:rPr lang="it-IT" dirty="0">
                <a:solidFill>
                  <a:srgbClr val="C00000"/>
                </a:solidFill>
              </a:rPr>
              <a:t>Sottotabella </a:t>
            </a:r>
            <a:r>
              <a:rPr lang="it-IT" dirty="0"/>
              <a:t>raffigurante tutti i voli possibili</a:t>
            </a:r>
            <a:r>
              <a:rPr lang="it-IT" dirty="0">
                <a:solidFill>
                  <a:srgbClr val="C00000"/>
                </a:solidFill>
              </a:rPr>
              <a:t>, dal migliore al peggiore, in base alle esigenze dell’utente</a:t>
            </a:r>
          </a:p>
        </p:txBody>
      </p:sp>
      <p:sp>
        <p:nvSpPr>
          <p:cNvPr id="7" name="CasellaDiTesto 6">
            <a:extLst>
              <a:ext uri="{FF2B5EF4-FFF2-40B4-BE49-F238E27FC236}">
                <a16:creationId xmlns:a16="http://schemas.microsoft.com/office/drawing/2014/main" id="{C681BB60-1F4B-960A-A1B8-C78FD1622384}"/>
              </a:ext>
            </a:extLst>
          </p:cNvPr>
          <p:cNvSpPr txBox="1"/>
          <p:nvPr/>
        </p:nvSpPr>
        <p:spPr>
          <a:xfrm>
            <a:off x="504656" y="4435177"/>
            <a:ext cx="2482842" cy="1477328"/>
          </a:xfrm>
          <a:prstGeom prst="rect">
            <a:avLst/>
          </a:prstGeom>
          <a:noFill/>
        </p:spPr>
        <p:txBody>
          <a:bodyPr wrap="square" rtlCol="0">
            <a:spAutoFit/>
          </a:bodyPr>
          <a:lstStyle/>
          <a:p>
            <a:r>
              <a:rPr lang="it-IT" b="1" dirty="0"/>
              <a:t>Tecnica di programmazione:</a:t>
            </a:r>
          </a:p>
          <a:p>
            <a:endParaRPr lang="it-IT" dirty="0">
              <a:solidFill>
                <a:srgbClr val="C00000"/>
              </a:solidFill>
            </a:endParaRPr>
          </a:p>
          <a:p>
            <a:r>
              <a:rPr lang="it-IT" dirty="0">
                <a:solidFill>
                  <a:srgbClr val="C00000"/>
                </a:solidFill>
              </a:rPr>
              <a:t>Pruning + ottimizzazione discreta</a:t>
            </a:r>
          </a:p>
        </p:txBody>
      </p:sp>
      <p:sp>
        <p:nvSpPr>
          <p:cNvPr id="11" name="CasellaDiTesto 10">
            <a:extLst>
              <a:ext uri="{FF2B5EF4-FFF2-40B4-BE49-F238E27FC236}">
                <a16:creationId xmlns:a16="http://schemas.microsoft.com/office/drawing/2014/main" id="{3749E887-93E6-7526-43A6-C837DC0C0FD7}"/>
              </a:ext>
            </a:extLst>
          </p:cNvPr>
          <p:cNvSpPr txBox="1"/>
          <p:nvPr/>
        </p:nvSpPr>
        <p:spPr>
          <a:xfrm>
            <a:off x="3219736" y="4435177"/>
            <a:ext cx="1963419" cy="1477328"/>
          </a:xfrm>
          <a:prstGeom prst="rect">
            <a:avLst/>
          </a:prstGeom>
          <a:noFill/>
        </p:spPr>
        <p:txBody>
          <a:bodyPr wrap="square" rtlCol="0">
            <a:spAutoFit/>
          </a:bodyPr>
          <a:lstStyle/>
          <a:p>
            <a:r>
              <a:rPr lang="it-IT" b="1" dirty="0"/>
              <a:t>Algoritmo:</a:t>
            </a:r>
            <a:r>
              <a:rPr lang="it-IT" dirty="0"/>
              <a:t> </a:t>
            </a:r>
          </a:p>
          <a:p>
            <a:endParaRPr lang="it-IT" dirty="0">
              <a:solidFill>
                <a:srgbClr val="C00000"/>
              </a:solidFill>
            </a:endParaRPr>
          </a:p>
          <a:p>
            <a:endParaRPr lang="it-IT" dirty="0">
              <a:solidFill>
                <a:srgbClr val="C00000"/>
              </a:solidFill>
            </a:endParaRPr>
          </a:p>
          <a:p>
            <a:r>
              <a:rPr lang="it-IT" dirty="0">
                <a:solidFill>
                  <a:srgbClr val="C00000"/>
                </a:solidFill>
              </a:rPr>
              <a:t>Iterative Dichotomiser 3</a:t>
            </a:r>
          </a:p>
        </p:txBody>
      </p:sp>
      <p:sp>
        <p:nvSpPr>
          <p:cNvPr id="18" name="CasellaDiTesto 17">
            <a:extLst>
              <a:ext uri="{FF2B5EF4-FFF2-40B4-BE49-F238E27FC236}">
                <a16:creationId xmlns:a16="http://schemas.microsoft.com/office/drawing/2014/main" id="{E60F8320-CAD2-B1EB-5FCF-DF68D8E6E9D0}"/>
              </a:ext>
            </a:extLst>
          </p:cNvPr>
          <p:cNvSpPr txBox="1"/>
          <p:nvPr/>
        </p:nvSpPr>
        <p:spPr>
          <a:xfrm>
            <a:off x="219995" y="151130"/>
            <a:ext cx="7962900" cy="1200329"/>
          </a:xfrm>
          <a:prstGeom prst="rect">
            <a:avLst/>
          </a:prstGeom>
          <a:noFill/>
        </p:spPr>
        <p:txBody>
          <a:bodyPr wrap="square">
            <a:spAutoFit/>
          </a:bodyPr>
          <a:lstStyle/>
          <a:p>
            <a:r>
              <a:rPr kumimoji="0" lang="it-IT" sz="3600" b="0" i="0" u="none" strike="noStrike" kern="1200" cap="all" spc="150" normalizeH="0" baseline="0" noProof="0" dirty="0">
                <a:ln>
                  <a:noFill/>
                </a:ln>
                <a:solidFill>
                  <a:prstClr val="black">
                    <a:lumMod val="75000"/>
                    <a:lumOff val="25000"/>
                  </a:prstClr>
                </a:solidFill>
                <a:effectLst/>
                <a:uLnTx/>
                <a:uFillTx/>
                <a:latin typeface="Tenorite"/>
                <a:ea typeface="+mj-ea"/>
                <a:cs typeface="+mj-cs"/>
              </a:rPr>
              <a:t>OTTIMIZZAZIONE DEI VOLI IN BASE AI LORO PREZZI E DURATE</a:t>
            </a:r>
            <a:endParaRPr lang="it-IT" dirty="0"/>
          </a:p>
        </p:txBody>
      </p:sp>
    </p:spTree>
    <p:extLst>
      <p:ext uri="{BB962C8B-B14F-4D97-AF65-F5344CB8AC3E}">
        <p14:creationId xmlns:p14="http://schemas.microsoft.com/office/powerpoint/2010/main" val="1642425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6428DA81-119E-D5BE-E1A7-0E17F9E6C854}"/>
              </a:ext>
            </a:extLst>
          </p:cNvPr>
          <p:cNvSpPr txBox="1"/>
          <p:nvPr/>
        </p:nvSpPr>
        <p:spPr>
          <a:xfrm>
            <a:off x="75119" y="25895"/>
            <a:ext cx="6496050" cy="400110"/>
          </a:xfrm>
          <a:prstGeom prst="rect">
            <a:avLst/>
          </a:prstGeom>
          <a:noFill/>
        </p:spPr>
        <p:txBody>
          <a:bodyPr wrap="square" rtlCol="0">
            <a:spAutoFit/>
          </a:bodyPr>
          <a:lstStyle/>
          <a:p>
            <a:r>
              <a:rPr lang="it-IT" sz="2000" dirty="0">
                <a:solidFill>
                  <a:srgbClr val="C00000"/>
                </a:solidFill>
              </a:rPr>
              <a:t>DEFINIZIONE VARIABILE DECISIONALE</a:t>
            </a:r>
          </a:p>
        </p:txBody>
      </p:sp>
      <p:sp>
        <p:nvSpPr>
          <p:cNvPr id="16" name="CasellaDiTesto 15">
            <a:extLst>
              <a:ext uri="{FF2B5EF4-FFF2-40B4-BE49-F238E27FC236}">
                <a16:creationId xmlns:a16="http://schemas.microsoft.com/office/drawing/2014/main" id="{4FD66C2E-5223-9C06-E38D-CF4CD084DF5D}"/>
              </a:ext>
            </a:extLst>
          </p:cNvPr>
          <p:cNvSpPr txBox="1"/>
          <p:nvPr/>
        </p:nvSpPr>
        <p:spPr>
          <a:xfrm>
            <a:off x="209550" y="607052"/>
            <a:ext cx="3000376" cy="969496"/>
          </a:xfrm>
          <a:prstGeom prst="rect">
            <a:avLst/>
          </a:prstGeom>
          <a:solidFill>
            <a:schemeClr val="bg1"/>
          </a:solidFill>
        </p:spPr>
        <p:txBody>
          <a:bodyPr wrap="square" rtlCol="0">
            <a:spAutoFit/>
          </a:bodyPr>
          <a:lstStyle/>
          <a:p>
            <a:r>
              <a:rPr lang="it-IT" sz="1900" dirty="0">
                <a:solidFill>
                  <a:schemeClr val="accent6">
                    <a:lumMod val="50000"/>
                  </a:schemeClr>
                </a:solidFill>
              </a:rPr>
              <a:t>y = variabile decisionale che corrisponde al numero di lavoratori per work shift </a:t>
            </a:r>
          </a:p>
        </p:txBody>
      </p:sp>
      <p:sp>
        <p:nvSpPr>
          <p:cNvPr id="21" name="CasellaDiTesto 20">
            <a:extLst>
              <a:ext uri="{FF2B5EF4-FFF2-40B4-BE49-F238E27FC236}">
                <a16:creationId xmlns:a16="http://schemas.microsoft.com/office/drawing/2014/main" id="{9BAC0774-8964-E0A3-A5D1-5A9FF99551BF}"/>
              </a:ext>
            </a:extLst>
          </p:cNvPr>
          <p:cNvSpPr txBox="1"/>
          <p:nvPr/>
        </p:nvSpPr>
        <p:spPr>
          <a:xfrm>
            <a:off x="75119" y="3249599"/>
            <a:ext cx="1386342" cy="400110"/>
          </a:xfrm>
          <a:prstGeom prst="rect">
            <a:avLst/>
          </a:prstGeom>
          <a:noFill/>
        </p:spPr>
        <p:txBody>
          <a:bodyPr wrap="none" rtlCol="0">
            <a:spAutoFit/>
          </a:bodyPr>
          <a:lstStyle/>
          <a:p>
            <a:r>
              <a:rPr lang="it-IT" sz="2000" dirty="0">
                <a:solidFill>
                  <a:srgbClr val="C00000"/>
                </a:solidFill>
              </a:rPr>
              <a:t>OBIETTIVO</a:t>
            </a:r>
          </a:p>
        </p:txBody>
      </p:sp>
      <p:sp>
        <p:nvSpPr>
          <p:cNvPr id="22" name="CasellaDiTesto 21">
            <a:extLst>
              <a:ext uri="{FF2B5EF4-FFF2-40B4-BE49-F238E27FC236}">
                <a16:creationId xmlns:a16="http://schemas.microsoft.com/office/drawing/2014/main" id="{35E581B8-7A6D-127B-F97B-F6E392FF8315}"/>
              </a:ext>
            </a:extLst>
          </p:cNvPr>
          <p:cNvSpPr txBox="1"/>
          <p:nvPr/>
        </p:nvSpPr>
        <p:spPr>
          <a:xfrm>
            <a:off x="75119" y="3638498"/>
            <a:ext cx="10538874" cy="369332"/>
          </a:xfrm>
          <a:prstGeom prst="rect">
            <a:avLst/>
          </a:prstGeom>
          <a:noFill/>
        </p:spPr>
        <p:txBody>
          <a:bodyPr wrap="square" rtlCol="0">
            <a:spAutoFit/>
          </a:bodyPr>
          <a:lstStyle/>
          <a:p>
            <a:r>
              <a:rPr lang="it-IT" dirty="0"/>
              <a:t>Minimizzazione delle spese dovute al salario attraverso la riduzione del numero del personale per turno</a:t>
            </a:r>
          </a:p>
        </p:txBody>
      </p:sp>
      <p:pic>
        <p:nvPicPr>
          <p:cNvPr id="24" name="Immagine 23">
            <a:extLst>
              <a:ext uri="{FF2B5EF4-FFF2-40B4-BE49-F238E27FC236}">
                <a16:creationId xmlns:a16="http://schemas.microsoft.com/office/drawing/2014/main" id="{CDCB6B10-6D29-BD70-9DC1-0103CC801F2A}"/>
              </a:ext>
            </a:extLst>
          </p:cNvPr>
          <p:cNvPicPr>
            <a:picLocks noChangeAspect="1"/>
          </p:cNvPicPr>
          <p:nvPr/>
        </p:nvPicPr>
        <p:blipFill>
          <a:blip r:embed="rId3"/>
          <a:stretch>
            <a:fillRect/>
          </a:stretch>
        </p:blipFill>
        <p:spPr>
          <a:xfrm>
            <a:off x="4308448" y="410753"/>
            <a:ext cx="7706801" cy="2838846"/>
          </a:xfrm>
          <a:prstGeom prst="rect">
            <a:avLst/>
          </a:prstGeom>
        </p:spPr>
      </p:pic>
      <p:cxnSp>
        <p:nvCxnSpPr>
          <p:cNvPr id="26" name="Connettore diritto 25">
            <a:extLst>
              <a:ext uri="{FF2B5EF4-FFF2-40B4-BE49-F238E27FC236}">
                <a16:creationId xmlns:a16="http://schemas.microsoft.com/office/drawing/2014/main" id="{451A993C-CC3A-C086-77B5-4493207DB1BB}"/>
              </a:ext>
            </a:extLst>
          </p:cNvPr>
          <p:cNvCxnSpPr>
            <a:cxnSpLocks/>
          </p:cNvCxnSpPr>
          <p:nvPr/>
        </p:nvCxnSpPr>
        <p:spPr>
          <a:xfrm>
            <a:off x="9629775" y="6557158"/>
            <a:ext cx="2306131" cy="0"/>
          </a:xfrm>
          <a:prstGeom prst="line">
            <a:avLst/>
          </a:prstGeom>
          <a:ln>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9FA65FA0-65E7-DC64-2E9A-B7520194BF70}"/>
              </a:ext>
            </a:extLst>
          </p:cNvPr>
          <p:cNvCxnSpPr>
            <a:cxnSpLocks/>
          </p:cNvCxnSpPr>
          <p:nvPr/>
        </p:nvCxnSpPr>
        <p:spPr>
          <a:xfrm flipV="1">
            <a:off x="8330565" y="4076459"/>
            <a:ext cx="1643596" cy="7423"/>
          </a:xfrm>
          <a:prstGeom prst="line">
            <a:avLst/>
          </a:prstGeom>
          <a:ln>
            <a:solidFill>
              <a:srgbClr val="97C777"/>
            </a:solidFill>
          </a:ln>
        </p:spPr>
        <p:style>
          <a:lnRef idx="1">
            <a:schemeClr val="accent1"/>
          </a:lnRef>
          <a:fillRef idx="0">
            <a:schemeClr val="accent1"/>
          </a:fillRef>
          <a:effectRef idx="0">
            <a:schemeClr val="accent1"/>
          </a:effectRef>
          <a:fontRef idx="minor">
            <a:schemeClr val="tx1"/>
          </a:fontRef>
        </p:style>
      </p:cxnSp>
      <p:cxnSp>
        <p:nvCxnSpPr>
          <p:cNvPr id="31" name="Connettore diritto 30">
            <a:extLst>
              <a:ext uri="{FF2B5EF4-FFF2-40B4-BE49-F238E27FC236}">
                <a16:creationId xmlns:a16="http://schemas.microsoft.com/office/drawing/2014/main" id="{B1EF9662-CB81-B25C-BD91-4F8231030C72}"/>
              </a:ext>
            </a:extLst>
          </p:cNvPr>
          <p:cNvCxnSpPr>
            <a:cxnSpLocks/>
          </p:cNvCxnSpPr>
          <p:nvPr/>
        </p:nvCxnSpPr>
        <p:spPr>
          <a:xfrm flipH="1">
            <a:off x="2355283" y="328256"/>
            <a:ext cx="1873811" cy="2662594"/>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3" name="Connettore diritto 32">
            <a:extLst>
              <a:ext uri="{FF2B5EF4-FFF2-40B4-BE49-F238E27FC236}">
                <a16:creationId xmlns:a16="http://schemas.microsoft.com/office/drawing/2014/main" id="{12ED4045-AEAC-FD27-004D-451C8037E066}"/>
              </a:ext>
            </a:extLst>
          </p:cNvPr>
          <p:cNvCxnSpPr>
            <a:cxnSpLocks/>
          </p:cNvCxnSpPr>
          <p:nvPr/>
        </p:nvCxnSpPr>
        <p:spPr>
          <a:xfrm flipV="1">
            <a:off x="2214022" y="508822"/>
            <a:ext cx="1733550" cy="3209925"/>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7" name="Immagine 36">
            <a:extLst>
              <a:ext uri="{FF2B5EF4-FFF2-40B4-BE49-F238E27FC236}">
                <a16:creationId xmlns:a16="http://schemas.microsoft.com/office/drawing/2014/main" id="{937E1580-6824-3141-E39A-A51D63EDE6ED}"/>
              </a:ext>
            </a:extLst>
          </p:cNvPr>
          <p:cNvPicPr>
            <a:picLocks noChangeAspect="1"/>
          </p:cNvPicPr>
          <p:nvPr/>
        </p:nvPicPr>
        <p:blipFill>
          <a:blip r:embed="rId4"/>
          <a:stretch>
            <a:fillRect/>
          </a:stretch>
        </p:blipFill>
        <p:spPr>
          <a:xfrm>
            <a:off x="209550" y="4137470"/>
            <a:ext cx="7744906" cy="2419688"/>
          </a:xfrm>
          <a:prstGeom prst="rect">
            <a:avLst/>
          </a:prstGeom>
        </p:spPr>
      </p:pic>
      <p:cxnSp>
        <p:nvCxnSpPr>
          <p:cNvPr id="49" name="Connettore diritto 48">
            <a:extLst>
              <a:ext uri="{FF2B5EF4-FFF2-40B4-BE49-F238E27FC236}">
                <a16:creationId xmlns:a16="http://schemas.microsoft.com/office/drawing/2014/main" id="{86D147A8-70D0-2039-2D22-586A1CADE0DF}"/>
              </a:ext>
            </a:extLst>
          </p:cNvPr>
          <p:cNvCxnSpPr>
            <a:cxnSpLocks/>
          </p:cNvCxnSpPr>
          <p:nvPr/>
        </p:nvCxnSpPr>
        <p:spPr>
          <a:xfrm>
            <a:off x="8945880" y="5431940"/>
            <a:ext cx="1709738" cy="0"/>
          </a:xfrm>
          <a:prstGeom prst="line">
            <a:avLst/>
          </a:prstGeom>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1">
            <a:schemeClr val="dk1"/>
          </a:lnRef>
          <a:fillRef idx="0">
            <a:schemeClr val="dk1"/>
          </a:fillRef>
          <a:effectRef idx="0">
            <a:schemeClr val="dk1"/>
          </a:effectRef>
          <a:fontRef idx="minor">
            <a:schemeClr val="tx1"/>
          </a:fontRef>
        </p:style>
      </p:cxnSp>
      <p:cxnSp>
        <p:nvCxnSpPr>
          <p:cNvPr id="55" name="Connettore diritto 54">
            <a:extLst>
              <a:ext uri="{FF2B5EF4-FFF2-40B4-BE49-F238E27FC236}">
                <a16:creationId xmlns:a16="http://schemas.microsoft.com/office/drawing/2014/main" id="{335D0897-F71A-8E76-DA19-A28BCB40E5BC}"/>
              </a:ext>
            </a:extLst>
          </p:cNvPr>
          <p:cNvCxnSpPr>
            <a:cxnSpLocks/>
          </p:cNvCxnSpPr>
          <p:nvPr/>
        </p:nvCxnSpPr>
        <p:spPr>
          <a:xfrm flipH="1">
            <a:off x="2265917" y="829299"/>
            <a:ext cx="1888018" cy="1494497"/>
          </a:xfrm>
          <a:prstGeom prst="line">
            <a:avLst/>
          </a:prstGeom>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58" name="CasellaDiTesto 57">
            <a:extLst>
              <a:ext uri="{FF2B5EF4-FFF2-40B4-BE49-F238E27FC236}">
                <a16:creationId xmlns:a16="http://schemas.microsoft.com/office/drawing/2014/main" id="{2E8580A4-0AF2-3E0A-60DD-B4DAAB8E4DD3}"/>
              </a:ext>
            </a:extLst>
          </p:cNvPr>
          <p:cNvSpPr txBox="1"/>
          <p:nvPr/>
        </p:nvSpPr>
        <p:spPr>
          <a:xfrm>
            <a:off x="8945880" y="4153989"/>
            <a:ext cx="3093720" cy="1200329"/>
          </a:xfrm>
          <a:prstGeom prst="rect">
            <a:avLst/>
          </a:prstGeom>
          <a:solidFill>
            <a:srgbClr val="E6F2DE"/>
          </a:solidFill>
        </p:spPr>
        <p:txBody>
          <a:bodyPr wrap="square" rtlCol="0">
            <a:spAutoFit/>
          </a:bodyPr>
          <a:lstStyle/>
          <a:p>
            <a:r>
              <a:rPr lang="it-IT" dirty="0"/>
              <a:t>Crea un nuovo problema </a:t>
            </a:r>
          </a:p>
          <a:p>
            <a:r>
              <a:rPr lang="it-IT" dirty="0"/>
              <a:t>di programmazione lineare  con i parametri associati specificati.</a:t>
            </a:r>
          </a:p>
        </p:txBody>
      </p:sp>
      <p:sp>
        <p:nvSpPr>
          <p:cNvPr id="60" name="CasellaDiTesto 59">
            <a:extLst>
              <a:ext uri="{FF2B5EF4-FFF2-40B4-BE49-F238E27FC236}">
                <a16:creationId xmlns:a16="http://schemas.microsoft.com/office/drawing/2014/main" id="{01ECD24F-5C1D-10F9-C376-7C596AC7530A}"/>
              </a:ext>
            </a:extLst>
          </p:cNvPr>
          <p:cNvSpPr txBox="1"/>
          <p:nvPr/>
        </p:nvSpPr>
        <p:spPr>
          <a:xfrm>
            <a:off x="8330565" y="5549698"/>
            <a:ext cx="3093720" cy="923330"/>
          </a:xfrm>
          <a:prstGeom prst="rect">
            <a:avLst/>
          </a:prstGeom>
          <a:solidFill>
            <a:srgbClr val="F2F8EE"/>
          </a:solidFill>
        </p:spPr>
        <p:txBody>
          <a:bodyPr wrap="square">
            <a:spAutoFit/>
          </a:bodyPr>
          <a:lstStyle/>
          <a:p>
            <a:r>
              <a:rPr lang="it-IT" dirty="0" err="1">
                <a:solidFill>
                  <a:srgbClr val="C00000"/>
                </a:solidFill>
              </a:rPr>
              <a:t>LpMinimize</a:t>
            </a:r>
            <a:r>
              <a:rPr lang="it-IT" dirty="0"/>
              <a:t> indica che si tratta di un problema di minimizzazione </a:t>
            </a:r>
          </a:p>
        </p:txBody>
      </p:sp>
    </p:spTree>
    <p:extLst>
      <p:ext uri="{BB962C8B-B14F-4D97-AF65-F5344CB8AC3E}">
        <p14:creationId xmlns:p14="http://schemas.microsoft.com/office/powerpoint/2010/main" val="3132506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3">
            <a:extLst>
              <a:ext uri="{FF2B5EF4-FFF2-40B4-BE49-F238E27FC236}">
                <a16:creationId xmlns:a16="http://schemas.microsoft.com/office/drawing/2014/main" id="{0A353042-B45A-2F6F-AF48-E9B920C42957}"/>
              </a:ext>
            </a:extLst>
          </p:cNvPr>
          <p:cNvSpPr txBox="1">
            <a:spLocks/>
          </p:cNvSpPr>
          <p:nvPr/>
        </p:nvSpPr>
        <p:spPr>
          <a:xfrm>
            <a:off x="6074654" y="4821507"/>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16" name="Segnaposto testo 13">
            <a:extLst>
              <a:ext uri="{FF2B5EF4-FFF2-40B4-BE49-F238E27FC236}">
                <a16:creationId xmlns:a16="http://schemas.microsoft.com/office/drawing/2014/main" id="{169CB63B-32CF-1FED-72E7-CD334C3C0925}"/>
              </a:ext>
            </a:extLst>
          </p:cNvPr>
          <p:cNvSpPr txBox="1">
            <a:spLocks/>
          </p:cNvSpPr>
          <p:nvPr/>
        </p:nvSpPr>
        <p:spPr>
          <a:xfrm>
            <a:off x="6227054" y="4973907"/>
            <a:ext cx="5433204"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a:p>
        </p:txBody>
      </p:sp>
      <p:sp>
        <p:nvSpPr>
          <p:cNvPr id="17" name="Segnaposto testo 11">
            <a:extLst>
              <a:ext uri="{FF2B5EF4-FFF2-40B4-BE49-F238E27FC236}">
                <a16:creationId xmlns:a16="http://schemas.microsoft.com/office/drawing/2014/main" id="{29A89D73-E16E-07AF-623D-2DDFB950F2F1}"/>
              </a:ext>
            </a:extLst>
          </p:cNvPr>
          <p:cNvSpPr txBox="1">
            <a:spLocks/>
          </p:cNvSpPr>
          <p:nvPr/>
        </p:nvSpPr>
        <p:spPr>
          <a:xfrm>
            <a:off x="6074228" y="515093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18" name="Segnaposto testo 11">
            <a:extLst>
              <a:ext uri="{FF2B5EF4-FFF2-40B4-BE49-F238E27FC236}">
                <a16:creationId xmlns:a16="http://schemas.microsoft.com/office/drawing/2014/main" id="{AF35A9E2-9F93-92BD-5692-78DA95DD8BAE}"/>
              </a:ext>
            </a:extLst>
          </p:cNvPr>
          <p:cNvSpPr txBox="1">
            <a:spLocks/>
          </p:cNvSpPr>
          <p:nvPr/>
        </p:nvSpPr>
        <p:spPr>
          <a:xfrm>
            <a:off x="6226628" y="530333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19" name="Segnaposto testo 11">
            <a:extLst>
              <a:ext uri="{FF2B5EF4-FFF2-40B4-BE49-F238E27FC236}">
                <a16:creationId xmlns:a16="http://schemas.microsoft.com/office/drawing/2014/main" id="{7E46062E-58F1-A25A-1495-71C6B3D829A4}"/>
              </a:ext>
            </a:extLst>
          </p:cNvPr>
          <p:cNvSpPr txBox="1">
            <a:spLocks/>
          </p:cNvSpPr>
          <p:nvPr/>
        </p:nvSpPr>
        <p:spPr>
          <a:xfrm>
            <a:off x="6379028" y="6517419"/>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 name="CasellaDiTesto 1">
            <a:extLst>
              <a:ext uri="{FF2B5EF4-FFF2-40B4-BE49-F238E27FC236}">
                <a16:creationId xmlns:a16="http://schemas.microsoft.com/office/drawing/2014/main" id="{019FBA55-BCC4-E955-CDC9-A0EBC9350D22}"/>
              </a:ext>
            </a:extLst>
          </p:cNvPr>
          <p:cNvSpPr txBox="1"/>
          <p:nvPr/>
        </p:nvSpPr>
        <p:spPr>
          <a:xfrm>
            <a:off x="4864553" y="148583"/>
            <a:ext cx="2724150" cy="430887"/>
          </a:xfrm>
          <a:prstGeom prst="rect">
            <a:avLst/>
          </a:prstGeom>
          <a:noFill/>
        </p:spPr>
        <p:txBody>
          <a:bodyPr wrap="square" rtlCol="0">
            <a:spAutoFit/>
          </a:bodyPr>
          <a:lstStyle/>
          <a:p>
            <a:r>
              <a:rPr lang="it-IT" sz="2200" dirty="0">
                <a:solidFill>
                  <a:srgbClr val="C00000"/>
                </a:solidFill>
              </a:rPr>
              <a:t>FORMULAZIONE</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 name="Input penna 6">
                <a:extLst>
                  <a:ext uri="{FF2B5EF4-FFF2-40B4-BE49-F238E27FC236}">
                    <a16:creationId xmlns:a16="http://schemas.microsoft.com/office/drawing/2014/main" id="{7DE91856-0037-4E32-C8FE-F70DAF7B2269}"/>
                  </a:ext>
                </a:extLst>
              </p14:cNvPr>
              <p14:cNvContentPartPr/>
              <p14:nvPr/>
            </p14:nvContentPartPr>
            <p14:xfrm>
              <a:off x="477160" y="1787920"/>
              <a:ext cx="360" cy="360"/>
            </p14:xfrm>
          </p:contentPart>
        </mc:Choice>
        <mc:Fallback xmlns="">
          <p:pic>
            <p:nvPicPr>
              <p:cNvPr id="7" name="Input penna 6">
                <a:extLst>
                  <a:ext uri="{FF2B5EF4-FFF2-40B4-BE49-F238E27FC236}">
                    <a16:creationId xmlns:a16="http://schemas.microsoft.com/office/drawing/2014/main" id="{7DE91856-0037-4E32-C8FE-F70DAF7B2269}"/>
                  </a:ext>
                </a:extLst>
              </p:cNvPr>
              <p:cNvPicPr/>
              <p:nvPr/>
            </p:nvPicPr>
            <p:blipFill>
              <a:blip r:embed="rId4"/>
              <a:stretch>
                <a:fillRect/>
              </a:stretch>
            </p:blipFill>
            <p:spPr>
              <a:xfrm>
                <a:off x="459160" y="1680280"/>
                <a:ext cx="36000" cy="216000"/>
              </a:xfrm>
              <a:prstGeom prst="rect">
                <a:avLst/>
              </a:prstGeom>
            </p:spPr>
          </p:pic>
        </mc:Fallback>
      </mc:AlternateContent>
      <p:grpSp>
        <p:nvGrpSpPr>
          <p:cNvPr id="22" name="Gruppo 21">
            <a:extLst>
              <a:ext uri="{FF2B5EF4-FFF2-40B4-BE49-F238E27FC236}">
                <a16:creationId xmlns:a16="http://schemas.microsoft.com/office/drawing/2014/main" id="{EA488872-A2FB-C248-ED21-4607EA7C0E1F}"/>
              </a:ext>
            </a:extLst>
          </p:cNvPr>
          <p:cNvGrpSpPr/>
          <p:nvPr/>
        </p:nvGrpSpPr>
        <p:grpSpPr>
          <a:xfrm>
            <a:off x="599200" y="1798000"/>
            <a:ext cx="360" cy="360"/>
            <a:chOff x="599200" y="1798000"/>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put penna 7">
                  <a:extLst>
                    <a:ext uri="{FF2B5EF4-FFF2-40B4-BE49-F238E27FC236}">
                      <a16:creationId xmlns:a16="http://schemas.microsoft.com/office/drawing/2014/main" id="{D38FB328-DF67-3C88-051A-35D1582B6311}"/>
                    </a:ext>
                  </a:extLst>
                </p14:cNvPr>
                <p14:cNvContentPartPr/>
                <p14:nvPr/>
              </p14:nvContentPartPr>
              <p14:xfrm>
                <a:off x="599200" y="1798000"/>
                <a:ext cx="360" cy="360"/>
              </p14:xfrm>
            </p:contentPart>
          </mc:Choice>
          <mc:Fallback xmlns="">
            <p:pic>
              <p:nvPicPr>
                <p:cNvPr id="8" name="Input penna 7">
                  <a:extLst>
                    <a:ext uri="{FF2B5EF4-FFF2-40B4-BE49-F238E27FC236}">
                      <a16:creationId xmlns:a16="http://schemas.microsoft.com/office/drawing/2014/main" id="{D38FB328-DF67-3C88-051A-35D1582B6311}"/>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Input penna 8">
                  <a:extLst>
                    <a:ext uri="{FF2B5EF4-FFF2-40B4-BE49-F238E27FC236}">
                      <a16:creationId xmlns:a16="http://schemas.microsoft.com/office/drawing/2014/main" id="{1F21D29C-0574-D1FE-0819-599881483FA8}"/>
                    </a:ext>
                  </a:extLst>
                </p14:cNvPr>
                <p14:cNvContentPartPr/>
                <p14:nvPr/>
              </p14:nvContentPartPr>
              <p14:xfrm>
                <a:off x="599200" y="1798000"/>
                <a:ext cx="360" cy="360"/>
              </p14:xfrm>
            </p:contentPart>
          </mc:Choice>
          <mc:Fallback xmlns="">
            <p:pic>
              <p:nvPicPr>
                <p:cNvPr id="9" name="Input penna 8">
                  <a:extLst>
                    <a:ext uri="{FF2B5EF4-FFF2-40B4-BE49-F238E27FC236}">
                      <a16:creationId xmlns:a16="http://schemas.microsoft.com/office/drawing/2014/main" id="{1F21D29C-0574-D1FE-0819-599881483FA8}"/>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0" name="Input penna 9">
                  <a:extLst>
                    <a:ext uri="{FF2B5EF4-FFF2-40B4-BE49-F238E27FC236}">
                      <a16:creationId xmlns:a16="http://schemas.microsoft.com/office/drawing/2014/main" id="{6F7968DB-97D0-3BDA-F967-0686D4138190}"/>
                    </a:ext>
                  </a:extLst>
                </p14:cNvPr>
                <p14:cNvContentPartPr/>
                <p14:nvPr/>
              </p14:nvContentPartPr>
              <p14:xfrm>
                <a:off x="599200" y="1798000"/>
                <a:ext cx="360" cy="360"/>
              </p14:xfrm>
            </p:contentPart>
          </mc:Choice>
          <mc:Fallback xmlns="">
            <p:pic>
              <p:nvPicPr>
                <p:cNvPr id="10" name="Input penna 9">
                  <a:extLst>
                    <a:ext uri="{FF2B5EF4-FFF2-40B4-BE49-F238E27FC236}">
                      <a16:creationId xmlns:a16="http://schemas.microsoft.com/office/drawing/2014/main" id="{6F7968DB-97D0-3BDA-F967-0686D4138190}"/>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1" name="Input penna 10">
                  <a:extLst>
                    <a:ext uri="{FF2B5EF4-FFF2-40B4-BE49-F238E27FC236}">
                      <a16:creationId xmlns:a16="http://schemas.microsoft.com/office/drawing/2014/main" id="{F9111DDA-7EB7-4992-A58C-691F28EECA1B}"/>
                    </a:ext>
                  </a:extLst>
                </p14:cNvPr>
                <p14:cNvContentPartPr/>
                <p14:nvPr/>
              </p14:nvContentPartPr>
              <p14:xfrm>
                <a:off x="599200" y="1798000"/>
                <a:ext cx="360" cy="360"/>
              </p14:xfrm>
            </p:contentPart>
          </mc:Choice>
          <mc:Fallback xmlns="">
            <p:pic>
              <p:nvPicPr>
                <p:cNvPr id="11" name="Input penna 10">
                  <a:extLst>
                    <a:ext uri="{FF2B5EF4-FFF2-40B4-BE49-F238E27FC236}">
                      <a16:creationId xmlns:a16="http://schemas.microsoft.com/office/drawing/2014/main" id="{F9111DDA-7EB7-4992-A58C-691F28EECA1B}"/>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2" name="Input penna 11">
                  <a:extLst>
                    <a:ext uri="{FF2B5EF4-FFF2-40B4-BE49-F238E27FC236}">
                      <a16:creationId xmlns:a16="http://schemas.microsoft.com/office/drawing/2014/main" id="{6C6ACD06-CCB8-29BE-5156-5CA48F0883F7}"/>
                    </a:ext>
                  </a:extLst>
                </p14:cNvPr>
                <p14:cNvContentPartPr/>
                <p14:nvPr/>
              </p14:nvContentPartPr>
              <p14:xfrm>
                <a:off x="599200" y="1798000"/>
                <a:ext cx="360" cy="360"/>
              </p14:xfrm>
            </p:contentPart>
          </mc:Choice>
          <mc:Fallback xmlns="">
            <p:pic>
              <p:nvPicPr>
                <p:cNvPr id="12" name="Input penna 11">
                  <a:extLst>
                    <a:ext uri="{FF2B5EF4-FFF2-40B4-BE49-F238E27FC236}">
                      <a16:creationId xmlns:a16="http://schemas.microsoft.com/office/drawing/2014/main" id="{6C6ACD06-CCB8-29BE-5156-5CA48F0883F7}"/>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3" name="Input penna 12">
                  <a:extLst>
                    <a:ext uri="{FF2B5EF4-FFF2-40B4-BE49-F238E27FC236}">
                      <a16:creationId xmlns:a16="http://schemas.microsoft.com/office/drawing/2014/main" id="{84B0B620-8F60-906F-11D4-7DEB792A3335}"/>
                    </a:ext>
                  </a:extLst>
                </p14:cNvPr>
                <p14:cNvContentPartPr/>
                <p14:nvPr/>
              </p14:nvContentPartPr>
              <p14:xfrm>
                <a:off x="599200" y="1798000"/>
                <a:ext cx="360" cy="360"/>
              </p14:xfrm>
            </p:contentPart>
          </mc:Choice>
          <mc:Fallback xmlns="">
            <p:pic>
              <p:nvPicPr>
                <p:cNvPr id="13" name="Input penna 12">
                  <a:extLst>
                    <a:ext uri="{FF2B5EF4-FFF2-40B4-BE49-F238E27FC236}">
                      <a16:creationId xmlns:a16="http://schemas.microsoft.com/office/drawing/2014/main" id="{84B0B620-8F60-906F-11D4-7DEB792A3335}"/>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4" name="Input penna 13">
                  <a:extLst>
                    <a:ext uri="{FF2B5EF4-FFF2-40B4-BE49-F238E27FC236}">
                      <a16:creationId xmlns:a16="http://schemas.microsoft.com/office/drawing/2014/main" id="{F5975C7A-652B-38DA-C4C1-63E134F36512}"/>
                    </a:ext>
                  </a:extLst>
                </p14:cNvPr>
                <p14:cNvContentPartPr/>
                <p14:nvPr/>
              </p14:nvContentPartPr>
              <p14:xfrm>
                <a:off x="599200" y="1798000"/>
                <a:ext cx="360" cy="360"/>
              </p14:xfrm>
            </p:contentPart>
          </mc:Choice>
          <mc:Fallback xmlns="">
            <p:pic>
              <p:nvPicPr>
                <p:cNvPr id="14" name="Input penna 13">
                  <a:extLst>
                    <a:ext uri="{FF2B5EF4-FFF2-40B4-BE49-F238E27FC236}">
                      <a16:creationId xmlns:a16="http://schemas.microsoft.com/office/drawing/2014/main" id="{F5975C7A-652B-38DA-C4C1-63E134F36512}"/>
                    </a:ext>
                  </a:extLst>
                </p:cNvPr>
                <p:cNvPicPr/>
                <p:nvPr/>
              </p:nvPicPr>
              <p:blipFill>
                <a:blip r:embed="rId6"/>
                <a:stretch>
                  <a:fillRect/>
                </a:stretch>
              </p:blipFill>
              <p:spPr>
                <a:xfrm>
                  <a:off x="581200" y="169036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21" name="Input penna 20">
                  <a:extLst>
                    <a:ext uri="{FF2B5EF4-FFF2-40B4-BE49-F238E27FC236}">
                      <a16:creationId xmlns:a16="http://schemas.microsoft.com/office/drawing/2014/main" id="{FB8AEE41-9A0E-BF97-6B8A-DDB5165B9AB0}"/>
                    </a:ext>
                  </a:extLst>
                </p14:cNvPr>
                <p14:cNvContentPartPr/>
                <p14:nvPr/>
              </p14:nvContentPartPr>
              <p14:xfrm>
                <a:off x="599200" y="1798000"/>
                <a:ext cx="360" cy="360"/>
              </p14:xfrm>
            </p:contentPart>
          </mc:Choice>
          <mc:Fallback xmlns="">
            <p:pic>
              <p:nvPicPr>
                <p:cNvPr id="21" name="Input penna 20">
                  <a:extLst>
                    <a:ext uri="{FF2B5EF4-FFF2-40B4-BE49-F238E27FC236}">
                      <a16:creationId xmlns:a16="http://schemas.microsoft.com/office/drawing/2014/main" id="{FB8AEE41-9A0E-BF97-6B8A-DDB5165B9AB0}"/>
                    </a:ext>
                  </a:extLst>
                </p:cNvPr>
                <p:cNvPicPr/>
                <p:nvPr/>
              </p:nvPicPr>
              <p:blipFill>
                <a:blip r:embed="rId6"/>
                <a:stretch>
                  <a:fillRect/>
                </a:stretch>
              </p:blipFill>
              <p:spPr>
                <a:xfrm>
                  <a:off x="581200" y="1690360"/>
                  <a:ext cx="36000" cy="216000"/>
                </a:xfrm>
                <a:prstGeom prst="rect">
                  <a:avLst/>
                </a:prstGeom>
              </p:spPr>
            </p:pic>
          </mc:Fallback>
        </mc:AlternateContent>
      </p:grpSp>
      <p:grpSp>
        <p:nvGrpSpPr>
          <p:cNvPr id="25" name="Gruppo 24">
            <a:extLst>
              <a:ext uri="{FF2B5EF4-FFF2-40B4-BE49-F238E27FC236}">
                <a16:creationId xmlns:a16="http://schemas.microsoft.com/office/drawing/2014/main" id="{85E26DC1-52D3-C719-3035-277827BE94C7}"/>
              </a:ext>
            </a:extLst>
          </p:cNvPr>
          <p:cNvGrpSpPr/>
          <p:nvPr/>
        </p:nvGrpSpPr>
        <p:grpSpPr>
          <a:xfrm>
            <a:off x="639880" y="1980880"/>
            <a:ext cx="360" cy="360"/>
            <a:chOff x="639880" y="1980880"/>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3" name="Input penna 22">
                  <a:extLst>
                    <a:ext uri="{FF2B5EF4-FFF2-40B4-BE49-F238E27FC236}">
                      <a16:creationId xmlns:a16="http://schemas.microsoft.com/office/drawing/2014/main" id="{E6874937-54A1-8BBB-3966-9EB58CE62A06}"/>
                    </a:ext>
                  </a:extLst>
                </p14:cNvPr>
                <p14:cNvContentPartPr/>
                <p14:nvPr/>
              </p14:nvContentPartPr>
              <p14:xfrm>
                <a:off x="639880" y="1980880"/>
                <a:ext cx="360" cy="360"/>
              </p14:xfrm>
            </p:contentPart>
          </mc:Choice>
          <mc:Fallback xmlns="">
            <p:pic>
              <p:nvPicPr>
                <p:cNvPr id="23" name="Input penna 22">
                  <a:extLst>
                    <a:ext uri="{FF2B5EF4-FFF2-40B4-BE49-F238E27FC236}">
                      <a16:creationId xmlns:a16="http://schemas.microsoft.com/office/drawing/2014/main" id="{E6874937-54A1-8BBB-3966-9EB58CE62A06}"/>
                    </a:ext>
                  </a:extLst>
                </p:cNvPr>
                <p:cNvPicPr/>
                <p:nvPr/>
              </p:nvPicPr>
              <p:blipFill>
                <a:blip r:embed="rId15"/>
                <a:stretch>
                  <a:fillRect/>
                </a:stretch>
              </p:blipFill>
              <p:spPr>
                <a:xfrm>
                  <a:off x="621880" y="1873240"/>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4" name="Input penna 23">
                  <a:extLst>
                    <a:ext uri="{FF2B5EF4-FFF2-40B4-BE49-F238E27FC236}">
                      <a16:creationId xmlns:a16="http://schemas.microsoft.com/office/drawing/2014/main" id="{11C4AAB3-F344-EF7D-E26D-4620CA6C86D3}"/>
                    </a:ext>
                  </a:extLst>
                </p14:cNvPr>
                <p14:cNvContentPartPr/>
                <p14:nvPr/>
              </p14:nvContentPartPr>
              <p14:xfrm>
                <a:off x="639880" y="1980880"/>
                <a:ext cx="360" cy="360"/>
              </p14:xfrm>
            </p:contentPart>
          </mc:Choice>
          <mc:Fallback xmlns="">
            <p:pic>
              <p:nvPicPr>
                <p:cNvPr id="24" name="Input penna 23">
                  <a:extLst>
                    <a:ext uri="{FF2B5EF4-FFF2-40B4-BE49-F238E27FC236}">
                      <a16:creationId xmlns:a16="http://schemas.microsoft.com/office/drawing/2014/main" id="{11C4AAB3-F344-EF7D-E26D-4620CA6C86D3}"/>
                    </a:ext>
                  </a:extLst>
                </p:cNvPr>
                <p:cNvPicPr/>
                <p:nvPr/>
              </p:nvPicPr>
              <p:blipFill>
                <a:blip r:embed="rId15"/>
                <a:stretch>
                  <a:fillRect/>
                </a:stretch>
              </p:blipFill>
              <p:spPr>
                <a:xfrm>
                  <a:off x="621880" y="1873240"/>
                  <a:ext cx="3600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26" name="Input penna 25">
                <a:extLst>
                  <a:ext uri="{FF2B5EF4-FFF2-40B4-BE49-F238E27FC236}">
                    <a16:creationId xmlns:a16="http://schemas.microsoft.com/office/drawing/2014/main" id="{4469C021-296B-42D1-9C1C-001F60450B1F}"/>
                  </a:ext>
                </a:extLst>
              </p14:cNvPr>
              <p14:cNvContentPartPr/>
              <p14:nvPr/>
            </p14:nvContentPartPr>
            <p14:xfrm>
              <a:off x="5526880" y="1727080"/>
              <a:ext cx="360" cy="360"/>
            </p14:xfrm>
          </p:contentPart>
        </mc:Choice>
        <mc:Fallback xmlns="">
          <p:pic>
            <p:nvPicPr>
              <p:cNvPr id="26" name="Input penna 25">
                <a:extLst>
                  <a:ext uri="{FF2B5EF4-FFF2-40B4-BE49-F238E27FC236}">
                    <a16:creationId xmlns:a16="http://schemas.microsoft.com/office/drawing/2014/main" id="{4469C021-296B-42D1-9C1C-001F60450B1F}"/>
                  </a:ext>
                </a:extLst>
              </p:cNvPr>
              <p:cNvPicPr/>
              <p:nvPr/>
            </p:nvPicPr>
            <p:blipFill>
              <a:blip r:embed="rId18"/>
              <a:stretch>
                <a:fillRect/>
              </a:stretch>
            </p:blipFill>
            <p:spPr>
              <a:xfrm>
                <a:off x="5508880" y="1619080"/>
                <a:ext cx="36000" cy="216000"/>
              </a:xfrm>
              <a:prstGeom prst="rect">
                <a:avLst/>
              </a:prstGeom>
            </p:spPr>
          </p:pic>
        </mc:Fallback>
      </mc:AlternateContent>
      <p:pic>
        <p:nvPicPr>
          <p:cNvPr id="4" name="Immagine 3">
            <a:extLst>
              <a:ext uri="{FF2B5EF4-FFF2-40B4-BE49-F238E27FC236}">
                <a16:creationId xmlns:a16="http://schemas.microsoft.com/office/drawing/2014/main" id="{BA781C01-BBE5-73D4-3636-B03509B0B9EE}"/>
              </a:ext>
            </a:extLst>
          </p:cNvPr>
          <p:cNvPicPr>
            <a:picLocks noChangeAspect="1"/>
          </p:cNvPicPr>
          <p:nvPr/>
        </p:nvPicPr>
        <p:blipFill>
          <a:blip r:embed="rId19"/>
          <a:stretch>
            <a:fillRect/>
          </a:stretch>
        </p:blipFill>
        <p:spPr>
          <a:xfrm>
            <a:off x="1128123" y="1209340"/>
            <a:ext cx="2753109" cy="924054"/>
          </a:xfrm>
          <a:prstGeom prst="rect">
            <a:avLst/>
          </a:prstGeom>
        </p:spPr>
      </p:pic>
      <p:sp>
        <p:nvSpPr>
          <p:cNvPr id="28" name="CasellaDiTesto 27">
            <a:extLst>
              <a:ext uri="{FF2B5EF4-FFF2-40B4-BE49-F238E27FC236}">
                <a16:creationId xmlns:a16="http://schemas.microsoft.com/office/drawing/2014/main" id="{510C3B05-86C4-7580-2636-95C4080CE77E}"/>
              </a:ext>
            </a:extLst>
          </p:cNvPr>
          <p:cNvSpPr txBox="1"/>
          <p:nvPr/>
        </p:nvSpPr>
        <p:spPr>
          <a:xfrm>
            <a:off x="1240230" y="638567"/>
            <a:ext cx="3420137" cy="369332"/>
          </a:xfrm>
          <a:prstGeom prst="rect">
            <a:avLst/>
          </a:prstGeom>
          <a:noFill/>
        </p:spPr>
        <p:txBody>
          <a:bodyPr wrap="square" rtlCol="0">
            <a:spAutoFit/>
          </a:bodyPr>
          <a:lstStyle/>
          <a:p>
            <a:r>
              <a:rPr lang="it-IT" dirty="0">
                <a:solidFill>
                  <a:srgbClr val="C00000"/>
                </a:solidFill>
              </a:rPr>
              <a:t>Funzione obiettivo</a:t>
            </a:r>
          </a:p>
        </p:txBody>
      </p:sp>
      <p:sp>
        <p:nvSpPr>
          <p:cNvPr id="29" name="CasellaDiTesto 28">
            <a:extLst>
              <a:ext uri="{FF2B5EF4-FFF2-40B4-BE49-F238E27FC236}">
                <a16:creationId xmlns:a16="http://schemas.microsoft.com/office/drawing/2014/main" id="{03E0C218-6731-4081-99AF-DD9908DAED3F}"/>
              </a:ext>
            </a:extLst>
          </p:cNvPr>
          <p:cNvSpPr txBox="1"/>
          <p:nvPr/>
        </p:nvSpPr>
        <p:spPr>
          <a:xfrm>
            <a:off x="180061" y="2285263"/>
            <a:ext cx="4808355" cy="1200329"/>
          </a:xfrm>
          <a:prstGeom prst="rect">
            <a:avLst/>
          </a:prstGeom>
          <a:noFill/>
        </p:spPr>
        <p:txBody>
          <a:bodyPr wrap="square" rtlCol="0">
            <a:spAutoFit/>
          </a:bodyPr>
          <a:lstStyle/>
          <a:p>
            <a:r>
              <a:rPr lang="it-IT" dirty="0">
                <a:solidFill>
                  <a:srgbClr val="CC0000"/>
                </a:solidFill>
              </a:rPr>
              <a:t>Si vuole minimizzare la quantità di denaro spesa per il personale in un giorno. Si noti che i lavoratori vengono pagati in maniera uguale a prescindere dalla fascia oraria in cui si lavora.</a:t>
            </a:r>
          </a:p>
        </p:txBody>
      </p:sp>
      <p:sp>
        <p:nvSpPr>
          <p:cNvPr id="30" name="CasellaDiTesto 29">
            <a:extLst>
              <a:ext uri="{FF2B5EF4-FFF2-40B4-BE49-F238E27FC236}">
                <a16:creationId xmlns:a16="http://schemas.microsoft.com/office/drawing/2014/main" id="{F5C312F9-3965-3A35-03D6-A1C2EE4C6BB9}"/>
              </a:ext>
            </a:extLst>
          </p:cNvPr>
          <p:cNvSpPr txBox="1"/>
          <p:nvPr/>
        </p:nvSpPr>
        <p:spPr>
          <a:xfrm>
            <a:off x="9095013" y="579470"/>
            <a:ext cx="2902998" cy="369332"/>
          </a:xfrm>
          <a:prstGeom prst="rect">
            <a:avLst/>
          </a:prstGeom>
          <a:noFill/>
        </p:spPr>
        <p:txBody>
          <a:bodyPr wrap="square" rtlCol="0">
            <a:spAutoFit/>
          </a:bodyPr>
          <a:lstStyle/>
          <a:p>
            <a:r>
              <a:rPr lang="it-IT" dirty="0">
                <a:solidFill>
                  <a:srgbClr val="C00000"/>
                </a:solidFill>
              </a:rPr>
              <a:t>Vincolo</a:t>
            </a:r>
          </a:p>
        </p:txBody>
      </p:sp>
      <p:pic>
        <p:nvPicPr>
          <p:cNvPr id="32" name="Immagine 31">
            <a:extLst>
              <a:ext uri="{FF2B5EF4-FFF2-40B4-BE49-F238E27FC236}">
                <a16:creationId xmlns:a16="http://schemas.microsoft.com/office/drawing/2014/main" id="{4A5D1720-7648-B01B-2802-292C2DCB53EB}"/>
              </a:ext>
            </a:extLst>
          </p:cNvPr>
          <p:cNvPicPr>
            <a:picLocks noChangeAspect="1"/>
          </p:cNvPicPr>
          <p:nvPr/>
        </p:nvPicPr>
        <p:blipFill>
          <a:blip r:embed="rId20"/>
          <a:stretch>
            <a:fillRect/>
          </a:stretch>
        </p:blipFill>
        <p:spPr>
          <a:xfrm>
            <a:off x="7203585" y="1056220"/>
            <a:ext cx="4607414" cy="1230295"/>
          </a:xfrm>
          <a:prstGeom prst="rect">
            <a:avLst/>
          </a:prstGeom>
        </p:spPr>
      </p:pic>
      <p:pic>
        <p:nvPicPr>
          <p:cNvPr id="36" name="Immagine 35">
            <a:extLst>
              <a:ext uri="{FF2B5EF4-FFF2-40B4-BE49-F238E27FC236}">
                <a16:creationId xmlns:a16="http://schemas.microsoft.com/office/drawing/2014/main" id="{C89C6CE2-29B3-BC0E-63E7-A01AFE5480AD}"/>
              </a:ext>
            </a:extLst>
          </p:cNvPr>
          <p:cNvPicPr>
            <a:picLocks noChangeAspect="1"/>
          </p:cNvPicPr>
          <p:nvPr/>
        </p:nvPicPr>
        <p:blipFill>
          <a:blip r:embed="rId21"/>
          <a:stretch>
            <a:fillRect/>
          </a:stretch>
        </p:blipFill>
        <p:spPr>
          <a:xfrm>
            <a:off x="44082" y="3783431"/>
            <a:ext cx="5591955" cy="1924319"/>
          </a:xfrm>
          <a:prstGeom prst="rect">
            <a:avLst/>
          </a:prstGeom>
        </p:spPr>
      </p:pic>
      <p:pic>
        <p:nvPicPr>
          <p:cNvPr id="40" name="Immagine 39">
            <a:extLst>
              <a:ext uri="{FF2B5EF4-FFF2-40B4-BE49-F238E27FC236}">
                <a16:creationId xmlns:a16="http://schemas.microsoft.com/office/drawing/2014/main" id="{58E48ADC-2CEB-7352-5191-C54CAF6EEDCD}"/>
              </a:ext>
            </a:extLst>
          </p:cNvPr>
          <p:cNvPicPr>
            <a:picLocks noChangeAspect="1"/>
          </p:cNvPicPr>
          <p:nvPr/>
        </p:nvPicPr>
        <p:blipFill>
          <a:blip r:embed="rId22"/>
          <a:stretch>
            <a:fillRect/>
          </a:stretch>
        </p:blipFill>
        <p:spPr>
          <a:xfrm>
            <a:off x="5839709" y="4335890"/>
            <a:ext cx="6287377" cy="2181529"/>
          </a:xfrm>
          <a:prstGeom prst="rect">
            <a:avLst/>
          </a:prstGeom>
        </p:spPr>
      </p:pic>
      <p:sp>
        <p:nvSpPr>
          <p:cNvPr id="41" name="CasellaDiTesto 40">
            <a:extLst>
              <a:ext uri="{FF2B5EF4-FFF2-40B4-BE49-F238E27FC236}">
                <a16:creationId xmlns:a16="http://schemas.microsoft.com/office/drawing/2014/main" id="{E731109E-4F75-81C6-842E-54BE47134B40}"/>
              </a:ext>
            </a:extLst>
          </p:cNvPr>
          <p:cNvSpPr txBox="1"/>
          <p:nvPr/>
        </p:nvSpPr>
        <p:spPr>
          <a:xfrm>
            <a:off x="5912374" y="2942688"/>
            <a:ext cx="5791652" cy="923330"/>
          </a:xfrm>
          <a:prstGeom prst="rect">
            <a:avLst/>
          </a:prstGeom>
          <a:noFill/>
        </p:spPr>
        <p:txBody>
          <a:bodyPr wrap="square" rtlCol="0">
            <a:spAutoFit/>
          </a:bodyPr>
          <a:lstStyle/>
          <a:p>
            <a:r>
              <a:rPr lang="it-IT" dirty="0">
                <a:solidFill>
                  <a:schemeClr val="accent6">
                    <a:lumMod val="50000"/>
                  </a:schemeClr>
                </a:solidFill>
              </a:rPr>
              <a:t>Anche per ogni fascia oraria deve essere soddisfatta questa condizione. Il numero di lavoratori per shift deve ricoprire almeno il numero di lavoratori richiesti. </a:t>
            </a:r>
          </a:p>
        </p:txBody>
      </p:sp>
      <p:cxnSp>
        <p:nvCxnSpPr>
          <p:cNvPr id="46" name="Connettore diritto 45">
            <a:extLst>
              <a:ext uri="{FF2B5EF4-FFF2-40B4-BE49-F238E27FC236}">
                <a16:creationId xmlns:a16="http://schemas.microsoft.com/office/drawing/2014/main" id="{2F32FB37-3B1D-D4CE-AA1D-2F12273818F8}"/>
              </a:ext>
            </a:extLst>
          </p:cNvPr>
          <p:cNvCxnSpPr>
            <a:cxnSpLocks/>
          </p:cNvCxnSpPr>
          <p:nvPr/>
        </p:nvCxnSpPr>
        <p:spPr>
          <a:xfrm flipH="1">
            <a:off x="5652575" y="3170967"/>
            <a:ext cx="175401" cy="2812320"/>
          </a:xfrm>
          <a:prstGeom prst="line">
            <a:avLst/>
          </a:prstGeom>
          <a:ln>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BA05E162-0C63-DEE7-AE5C-9C17463BDD60}"/>
              </a:ext>
            </a:extLst>
          </p:cNvPr>
          <p:cNvCxnSpPr>
            <a:cxnSpLocks/>
          </p:cNvCxnSpPr>
          <p:nvPr/>
        </p:nvCxnSpPr>
        <p:spPr>
          <a:xfrm flipH="1">
            <a:off x="5685650" y="2562261"/>
            <a:ext cx="111947" cy="1805553"/>
          </a:xfrm>
          <a:prstGeom prst="line">
            <a:avLst/>
          </a:prstGeom>
          <a:ln>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437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1D7F7B6-66C6-6C16-6670-1F94F0766A42}"/>
              </a:ext>
            </a:extLst>
          </p:cNvPr>
          <p:cNvPicPr>
            <a:picLocks noChangeAspect="1"/>
          </p:cNvPicPr>
          <p:nvPr/>
        </p:nvPicPr>
        <p:blipFill>
          <a:blip r:embed="rId3"/>
          <a:stretch>
            <a:fillRect/>
          </a:stretch>
        </p:blipFill>
        <p:spPr>
          <a:xfrm>
            <a:off x="214821" y="2532337"/>
            <a:ext cx="6344535" cy="2200582"/>
          </a:xfrm>
          <a:prstGeom prst="rect">
            <a:avLst/>
          </a:prstGeom>
        </p:spPr>
      </p:pic>
      <p:sp>
        <p:nvSpPr>
          <p:cNvPr id="10" name="CasellaDiTesto 9">
            <a:extLst>
              <a:ext uri="{FF2B5EF4-FFF2-40B4-BE49-F238E27FC236}">
                <a16:creationId xmlns:a16="http://schemas.microsoft.com/office/drawing/2014/main" id="{7BEAF7B6-84F5-3976-60E5-2CB14CD1E14B}"/>
              </a:ext>
            </a:extLst>
          </p:cNvPr>
          <p:cNvSpPr txBox="1"/>
          <p:nvPr/>
        </p:nvSpPr>
        <p:spPr>
          <a:xfrm>
            <a:off x="376746" y="276513"/>
            <a:ext cx="3835154" cy="369332"/>
          </a:xfrm>
          <a:prstGeom prst="rect">
            <a:avLst/>
          </a:prstGeom>
          <a:solidFill>
            <a:srgbClr val="CCE3BB"/>
          </a:solidFill>
        </p:spPr>
        <p:txBody>
          <a:bodyPr wrap="square" rtlCol="0">
            <a:spAutoFit/>
          </a:bodyPr>
          <a:lstStyle/>
          <a:p>
            <a:r>
              <a:rPr lang="it-IT" dirty="0">
                <a:solidFill>
                  <a:srgbClr val="C00000"/>
                </a:solidFill>
              </a:rPr>
              <a:t>CALCOLO DELLA SOLUZIONE</a:t>
            </a:r>
          </a:p>
        </p:txBody>
      </p:sp>
      <p:sp>
        <p:nvSpPr>
          <p:cNvPr id="18" name="CasellaDiTesto 17">
            <a:extLst>
              <a:ext uri="{FF2B5EF4-FFF2-40B4-BE49-F238E27FC236}">
                <a16:creationId xmlns:a16="http://schemas.microsoft.com/office/drawing/2014/main" id="{FF832E2C-FA3F-2B7D-7B73-AB0F64824A05}"/>
              </a:ext>
            </a:extLst>
          </p:cNvPr>
          <p:cNvSpPr txBox="1"/>
          <p:nvPr/>
        </p:nvSpPr>
        <p:spPr>
          <a:xfrm flipH="1">
            <a:off x="7798727" y="1344902"/>
            <a:ext cx="4171174" cy="1754326"/>
          </a:xfrm>
          <a:prstGeom prst="rect">
            <a:avLst/>
          </a:prstGeom>
          <a:solidFill>
            <a:srgbClr val="CCE3BB"/>
          </a:solidFill>
        </p:spPr>
        <p:txBody>
          <a:bodyPr wrap="square" rtlCol="0">
            <a:spAutoFit/>
          </a:bodyPr>
          <a:lstStyle/>
          <a:p>
            <a:r>
              <a:rPr lang="it-IT" dirty="0">
                <a:solidFill>
                  <a:schemeClr val="accent6">
                    <a:lumMod val="50000"/>
                  </a:schemeClr>
                </a:solidFill>
              </a:rPr>
              <a:t>Serve per il calcolo della soluzione. La funzione</a:t>
            </a:r>
            <a:r>
              <a:rPr lang="it-IT" dirty="0"/>
              <a:t> </a:t>
            </a:r>
            <a:r>
              <a:rPr lang="it-IT" dirty="0">
                <a:solidFill>
                  <a:srgbClr val="C00000"/>
                </a:solidFill>
              </a:rPr>
              <a:t>solve() </a:t>
            </a:r>
            <a:r>
              <a:rPr lang="it-IT" dirty="0">
                <a:solidFill>
                  <a:schemeClr val="accent6">
                    <a:lumMod val="50000"/>
                  </a:schemeClr>
                </a:solidFill>
              </a:rPr>
              <a:t>modifica il problema per renderlo adatto alla risoluzione.  Chiama il metodo </a:t>
            </a:r>
            <a:r>
              <a:rPr lang="it-IT" dirty="0" err="1">
                <a:solidFill>
                  <a:srgbClr val="C00000"/>
                </a:solidFill>
              </a:rPr>
              <a:t>solver.actualSolve</a:t>
            </a:r>
            <a:r>
              <a:rPr lang="it-IT" dirty="0">
                <a:solidFill>
                  <a:srgbClr val="C00000"/>
                </a:solidFill>
              </a:rPr>
              <a:t>() </a:t>
            </a:r>
            <a:r>
              <a:rPr lang="it-IT" dirty="0">
                <a:solidFill>
                  <a:schemeClr val="accent6">
                    <a:lumMod val="50000"/>
                  </a:schemeClr>
                </a:solidFill>
              </a:rPr>
              <a:t>per trovare la soluzione attraverso il metodo dei simboli</a:t>
            </a:r>
          </a:p>
        </p:txBody>
      </p:sp>
      <p:sp>
        <p:nvSpPr>
          <p:cNvPr id="20" name="CasellaDiTesto 19">
            <a:extLst>
              <a:ext uri="{FF2B5EF4-FFF2-40B4-BE49-F238E27FC236}">
                <a16:creationId xmlns:a16="http://schemas.microsoft.com/office/drawing/2014/main" id="{D48976AE-3A27-8607-DA2B-ED301B9A6BFC}"/>
              </a:ext>
            </a:extLst>
          </p:cNvPr>
          <p:cNvSpPr txBox="1"/>
          <p:nvPr/>
        </p:nvSpPr>
        <p:spPr>
          <a:xfrm>
            <a:off x="6939939" y="3640665"/>
            <a:ext cx="3844031" cy="1200329"/>
          </a:xfrm>
          <a:prstGeom prst="rect">
            <a:avLst/>
          </a:prstGeom>
          <a:solidFill>
            <a:srgbClr val="CAE4BA"/>
          </a:solidFill>
        </p:spPr>
        <p:txBody>
          <a:bodyPr wrap="square" rtlCol="0">
            <a:spAutoFit/>
          </a:bodyPr>
          <a:lstStyle/>
          <a:p>
            <a:r>
              <a:rPr lang="it-IT" dirty="0" err="1">
                <a:solidFill>
                  <a:srgbClr val="C00000"/>
                </a:solidFill>
              </a:rPr>
              <a:t>LpStatus</a:t>
            </a:r>
            <a:r>
              <a:rPr lang="it-IT" dirty="0">
                <a:solidFill>
                  <a:srgbClr val="C00000"/>
                </a:solidFill>
              </a:rPr>
              <a:t>[]</a:t>
            </a:r>
            <a:r>
              <a:rPr lang="it-IT" dirty="0"/>
              <a:t> </a:t>
            </a:r>
            <a:r>
              <a:rPr lang="it-IT" dirty="0">
                <a:solidFill>
                  <a:schemeClr val="accent6">
                    <a:lumMod val="50000"/>
                  </a:schemeClr>
                </a:solidFill>
              </a:rPr>
              <a:t>serve per verificare lo stato della soluzione. </a:t>
            </a:r>
          </a:p>
          <a:p>
            <a:r>
              <a:rPr lang="it-IT" dirty="0" err="1">
                <a:solidFill>
                  <a:srgbClr val="C00000"/>
                </a:solidFill>
              </a:rPr>
              <a:t>Optimal</a:t>
            </a:r>
            <a:r>
              <a:rPr lang="it-IT" dirty="0"/>
              <a:t> </a:t>
            </a:r>
            <a:r>
              <a:rPr lang="it-IT" dirty="0">
                <a:solidFill>
                  <a:schemeClr val="accent6">
                    <a:lumMod val="50000"/>
                  </a:schemeClr>
                </a:solidFill>
              </a:rPr>
              <a:t>indica che la soluzione ottima esiste e che è stata trovata.</a:t>
            </a:r>
          </a:p>
        </p:txBody>
      </p:sp>
      <p:cxnSp>
        <p:nvCxnSpPr>
          <p:cNvPr id="22" name="Connettore 2 21">
            <a:extLst>
              <a:ext uri="{FF2B5EF4-FFF2-40B4-BE49-F238E27FC236}">
                <a16:creationId xmlns:a16="http://schemas.microsoft.com/office/drawing/2014/main" id="{5C1DA0A8-BE5E-6EEE-2506-98FF7D43F52C}"/>
              </a:ext>
            </a:extLst>
          </p:cNvPr>
          <p:cNvCxnSpPr>
            <a:cxnSpLocks/>
          </p:cNvCxnSpPr>
          <p:nvPr/>
        </p:nvCxnSpPr>
        <p:spPr>
          <a:xfrm flipH="1">
            <a:off x="4419600" y="2702806"/>
            <a:ext cx="3379127" cy="0"/>
          </a:xfrm>
          <a:prstGeom prst="straightConnector1">
            <a:avLst/>
          </a:prstGeom>
          <a:ln w="1270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27" name="Connettore 2 26">
            <a:extLst>
              <a:ext uri="{FF2B5EF4-FFF2-40B4-BE49-F238E27FC236}">
                <a16:creationId xmlns:a16="http://schemas.microsoft.com/office/drawing/2014/main" id="{03E069C9-980B-2219-076B-2F71AA2CE412}"/>
              </a:ext>
            </a:extLst>
          </p:cNvPr>
          <p:cNvCxnSpPr>
            <a:cxnSpLocks/>
          </p:cNvCxnSpPr>
          <p:nvPr/>
        </p:nvCxnSpPr>
        <p:spPr>
          <a:xfrm flipH="1">
            <a:off x="5042510" y="3819525"/>
            <a:ext cx="1897429"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35" name="Connettore diritto 34">
            <a:extLst>
              <a:ext uri="{FF2B5EF4-FFF2-40B4-BE49-F238E27FC236}">
                <a16:creationId xmlns:a16="http://schemas.microsoft.com/office/drawing/2014/main" id="{494C37F7-E077-D123-1904-98C667FF0545}"/>
              </a:ext>
            </a:extLst>
          </p:cNvPr>
          <p:cNvCxnSpPr>
            <a:cxnSpLocks/>
          </p:cNvCxnSpPr>
          <p:nvPr/>
        </p:nvCxnSpPr>
        <p:spPr>
          <a:xfrm flipV="1">
            <a:off x="104775" y="4914900"/>
            <a:ext cx="1903798" cy="876300"/>
          </a:xfrm>
          <a:prstGeom prst="line">
            <a:avLst/>
          </a:prstGeom>
          <a:ln w="3175">
            <a:solidFill>
              <a:srgbClr val="FF6161"/>
            </a:solidFill>
          </a:ln>
        </p:spPr>
        <p:style>
          <a:lnRef idx="1">
            <a:schemeClr val="dk1"/>
          </a:lnRef>
          <a:fillRef idx="0">
            <a:schemeClr val="dk1"/>
          </a:fillRef>
          <a:effectRef idx="0">
            <a:schemeClr val="dk1"/>
          </a:effectRef>
          <a:fontRef idx="minor">
            <a:schemeClr val="tx1"/>
          </a:fontRef>
        </p:style>
      </p:cxnSp>
      <p:cxnSp>
        <p:nvCxnSpPr>
          <p:cNvPr id="37" name="Connettore diritto 36">
            <a:extLst>
              <a:ext uri="{FF2B5EF4-FFF2-40B4-BE49-F238E27FC236}">
                <a16:creationId xmlns:a16="http://schemas.microsoft.com/office/drawing/2014/main" id="{F501AEF9-0B37-49C7-AF3F-4B449C6D5261}"/>
              </a:ext>
            </a:extLst>
          </p:cNvPr>
          <p:cNvCxnSpPr>
            <a:cxnSpLocks/>
          </p:cNvCxnSpPr>
          <p:nvPr/>
        </p:nvCxnSpPr>
        <p:spPr>
          <a:xfrm flipH="1" flipV="1">
            <a:off x="2894398" y="5022936"/>
            <a:ext cx="1791902" cy="302506"/>
          </a:xfrm>
          <a:prstGeom prst="line">
            <a:avLst/>
          </a:prstGeom>
          <a:ln w="3175">
            <a:solidFill>
              <a:srgbClr val="FF6161"/>
            </a:solidFill>
          </a:ln>
        </p:spPr>
        <p:style>
          <a:lnRef idx="1">
            <a:schemeClr val="dk1"/>
          </a:lnRef>
          <a:fillRef idx="0">
            <a:schemeClr val="dk1"/>
          </a:fillRef>
          <a:effectRef idx="0">
            <a:schemeClr val="dk1"/>
          </a:effectRef>
          <a:fontRef idx="minor">
            <a:schemeClr val="tx1"/>
          </a:fontRef>
        </p:style>
      </p:cxnSp>
      <p:cxnSp>
        <p:nvCxnSpPr>
          <p:cNvPr id="38" name="Connettore diritto 37">
            <a:extLst>
              <a:ext uri="{FF2B5EF4-FFF2-40B4-BE49-F238E27FC236}">
                <a16:creationId xmlns:a16="http://schemas.microsoft.com/office/drawing/2014/main" id="{2BEF9A20-07D2-25D8-722D-24C1337BA61F}"/>
              </a:ext>
            </a:extLst>
          </p:cNvPr>
          <p:cNvCxnSpPr>
            <a:cxnSpLocks/>
          </p:cNvCxnSpPr>
          <p:nvPr/>
        </p:nvCxnSpPr>
        <p:spPr>
          <a:xfrm>
            <a:off x="9258942" y="3326205"/>
            <a:ext cx="2163203" cy="0"/>
          </a:xfrm>
          <a:prstGeom prst="line">
            <a:avLst/>
          </a:prstGeom>
          <a:ln w="3175">
            <a:solidFill>
              <a:srgbClr val="FF6161"/>
            </a:solidFill>
          </a:ln>
        </p:spPr>
        <p:style>
          <a:lnRef idx="1">
            <a:schemeClr val="dk1"/>
          </a:lnRef>
          <a:fillRef idx="0">
            <a:schemeClr val="dk1"/>
          </a:fillRef>
          <a:effectRef idx="0">
            <a:schemeClr val="dk1"/>
          </a:effectRef>
          <a:fontRef idx="minor">
            <a:schemeClr val="tx1"/>
          </a:fontRef>
        </p:style>
      </p:cxnSp>
      <p:cxnSp>
        <p:nvCxnSpPr>
          <p:cNvPr id="39" name="Connettore diritto 38">
            <a:extLst>
              <a:ext uri="{FF2B5EF4-FFF2-40B4-BE49-F238E27FC236}">
                <a16:creationId xmlns:a16="http://schemas.microsoft.com/office/drawing/2014/main" id="{29124E7B-7399-C7CD-7902-34F42BD2309A}"/>
              </a:ext>
            </a:extLst>
          </p:cNvPr>
          <p:cNvCxnSpPr>
            <a:cxnSpLocks/>
          </p:cNvCxnSpPr>
          <p:nvPr/>
        </p:nvCxnSpPr>
        <p:spPr>
          <a:xfrm flipV="1">
            <a:off x="2515802" y="1066800"/>
            <a:ext cx="2018098" cy="911114"/>
          </a:xfrm>
          <a:prstGeom prst="line">
            <a:avLst/>
          </a:prstGeom>
          <a:ln w="3175">
            <a:solidFill>
              <a:srgbClr val="FF616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8284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3093F60F-3003-23DB-C9EB-7DBF7FB65A90}"/>
              </a:ext>
            </a:extLst>
          </p:cNvPr>
          <p:cNvSpPr>
            <a:spLocks noGrp="1"/>
          </p:cNvSpPr>
          <p:nvPr>
            <p:ph type="sldNum" sz="quarter" idx="12"/>
          </p:nvPr>
        </p:nvSpPr>
        <p:spPr/>
        <p:txBody>
          <a:bodyPr/>
          <a:lstStyle/>
          <a:p>
            <a:pPr rtl="0"/>
            <a:fld id="{B5CEABB6-07DC-46E8-9B57-56EC44A396E5}" type="slidenum">
              <a:rPr lang="it-IT" noProof="0" smtClean="0"/>
              <a:t>43</a:t>
            </a:fld>
            <a:endParaRPr lang="it-IT" noProof="0"/>
          </a:p>
        </p:txBody>
      </p:sp>
      <p:pic>
        <p:nvPicPr>
          <p:cNvPr id="11" name="Immagine 10" descr="Immagine che contiene testo&#10;&#10;Descrizione generata automaticamente">
            <a:extLst>
              <a:ext uri="{FF2B5EF4-FFF2-40B4-BE49-F238E27FC236}">
                <a16:creationId xmlns:a16="http://schemas.microsoft.com/office/drawing/2014/main" id="{9BD87695-DF94-02F3-12EF-693F1164833B}"/>
              </a:ext>
            </a:extLst>
          </p:cNvPr>
          <p:cNvPicPr>
            <a:picLocks noChangeAspect="1"/>
          </p:cNvPicPr>
          <p:nvPr/>
        </p:nvPicPr>
        <p:blipFill>
          <a:blip r:embed="rId2"/>
          <a:stretch>
            <a:fillRect/>
          </a:stretch>
        </p:blipFill>
        <p:spPr>
          <a:xfrm>
            <a:off x="199202" y="4963092"/>
            <a:ext cx="5896798" cy="1286054"/>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F3AA573D-7491-2172-8974-8B35A76A9DE0}"/>
              </a:ext>
            </a:extLst>
          </p:cNvPr>
          <p:cNvPicPr>
            <a:picLocks noChangeAspect="1"/>
          </p:cNvPicPr>
          <p:nvPr/>
        </p:nvPicPr>
        <p:blipFill>
          <a:blip r:embed="rId3"/>
          <a:stretch>
            <a:fillRect/>
          </a:stretch>
        </p:blipFill>
        <p:spPr>
          <a:xfrm>
            <a:off x="183621" y="949298"/>
            <a:ext cx="9011908" cy="2705478"/>
          </a:xfrm>
          <a:prstGeom prst="rect">
            <a:avLst/>
          </a:prstGeom>
        </p:spPr>
      </p:pic>
      <p:sp>
        <p:nvSpPr>
          <p:cNvPr id="14" name="CasellaDiTesto 13">
            <a:extLst>
              <a:ext uri="{FF2B5EF4-FFF2-40B4-BE49-F238E27FC236}">
                <a16:creationId xmlns:a16="http://schemas.microsoft.com/office/drawing/2014/main" id="{22686996-D346-657C-A9AF-801FD8142365}"/>
              </a:ext>
            </a:extLst>
          </p:cNvPr>
          <p:cNvSpPr txBox="1"/>
          <p:nvPr/>
        </p:nvSpPr>
        <p:spPr>
          <a:xfrm>
            <a:off x="183621" y="136525"/>
            <a:ext cx="10359957" cy="677108"/>
          </a:xfrm>
          <a:prstGeom prst="rect">
            <a:avLst/>
          </a:prstGeom>
          <a:noFill/>
        </p:spPr>
        <p:txBody>
          <a:bodyPr wrap="square" rtlCol="0">
            <a:spAutoFit/>
          </a:bodyPr>
          <a:lstStyle/>
          <a:p>
            <a:r>
              <a:rPr lang="it-IT" sz="2000" dirty="0">
                <a:solidFill>
                  <a:srgbClr val="C00000"/>
                </a:solidFill>
              </a:rPr>
              <a:t>SOLUZIONI OTTIMALI </a:t>
            </a:r>
          </a:p>
          <a:p>
            <a:r>
              <a:rPr lang="it-IT" dirty="0">
                <a:solidFill>
                  <a:schemeClr val="accent6">
                    <a:lumMod val="50000"/>
                  </a:schemeClr>
                </a:solidFill>
              </a:rPr>
              <a:t>Codice per la visualizzazione del numero necessario di lavoratori per ogni shift</a:t>
            </a:r>
          </a:p>
        </p:txBody>
      </p:sp>
      <p:sp>
        <p:nvSpPr>
          <p:cNvPr id="15" name="CasellaDiTesto 14">
            <a:extLst>
              <a:ext uri="{FF2B5EF4-FFF2-40B4-BE49-F238E27FC236}">
                <a16:creationId xmlns:a16="http://schemas.microsoft.com/office/drawing/2014/main" id="{3C8B12B9-4791-F5ED-368C-AC88ECC73567}"/>
              </a:ext>
            </a:extLst>
          </p:cNvPr>
          <p:cNvSpPr txBox="1"/>
          <p:nvPr/>
        </p:nvSpPr>
        <p:spPr>
          <a:xfrm>
            <a:off x="183621" y="4108879"/>
            <a:ext cx="3431357" cy="400110"/>
          </a:xfrm>
          <a:prstGeom prst="rect">
            <a:avLst/>
          </a:prstGeom>
          <a:noFill/>
        </p:spPr>
        <p:txBody>
          <a:bodyPr wrap="square" rtlCol="0">
            <a:spAutoFit/>
          </a:bodyPr>
          <a:lstStyle/>
          <a:p>
            <a:r>
              <a:rPr lang="it-IT" sz="2000" dirty="0">
                <a:solidFill>
                  <a:srgbClr val="C00000"/>
                </a:solidFill>
              </a:rPr>
              <a:t>OUTPUT</a:t>
            </a:r>
          </a:p>
        </p:txBody>
      </p:sp>
    </p:spTree>
    <p:extLst>
      <p:ext uri="{BB962C8B-B14F-4D97-AF65-F5344CB8AC3E}">
        <p14:creationId xmlns:p14="http://schemas.microsoft.com/office/powerpoint/2010/main" val="749283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sellaDiTesto 13">
            <a:extLst>
              <a:ext uri="{FF2B5EF4-FFF2-40B4-BE49-F238E27FC236}">
                <a16:creationId xmlns:a16="http://schemas.microsoft.com/office/drawing/2014/main" id="{742A146D-7CF0-F910-E0C7-6EDFB74ACCEE}"/>
              </a:ext>
            </a:extLst>
          </p:cNvPr>
          <p:cNvSpPr txBox="1"/>
          <p:nvPr/>
        </p:nvSpPr>
        <p:spPr>
          <a:xfrm>
            <a:off x="65988" y="113492"/>
            <a:ext cx="12038028" cy="384721"/>
          </a:xfrm>
          <a:prstGeom prst="rect">
            <a:avLst/>
          </a:prstGeom>
          <a:noFill/>
        </p:spPr>
        <p:txBody>
          <a:bodyPr wrap="square" rtlCol="0">
            <a:spAutoFit/>
          </a:bodyPr>
          <a:lstStyle/>
          <a:p>
            <a:r>
              <a:rPr lang="it-IT" sz="1900" dirty="0">
                <a:solidFill>
                  <a:srgbClr val="C00000"/>
                </a:solidFill>
              </a:rPr>
              <a:t>FACCIAMO ORA UN CONFRONTO TRA IL NUMERO DI LAVORATORI NECESSARI PRIMA E DOPO L’OTTIMIZZAZIONE</a:t>
            </a:r>
          </a:p>
        </p:txBody>
      </p:sp>
      <p:pic>
        <p:nvPicPr>
          <p:cNvPr id="25" name="Immagine 24" descr="Immagine che contiene testo, monitor, screenshot, interni&#10;&#10;Descrizione generata automaticamente">
            <a:extLst>
              <a:ext uri="{FF2B5EF4-FFF2-40B4-BE49-F238E27FC236}">
                <a16:creationId xmlns:a16="http://schemas.microsoft.com/office/drawing/2014/main" id="{01287867-6941-7EB6-F16D-74C14EB99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54" y="580255"/>
            <a:ext cx="7736999" cy="1801408"/>
          </a:xfrm>
          <a:prstGeom prst="rect">
            <a:avLst/>
          </a:prstGeom>
        </p:spPr>
      </p:pic>
      <p:cxnSp>
        <p:nvCxnSpPr>
          <p:cNvPr id="29" name="Connettore diritto 28">
            <a:extLst>
              <a:ext uri="{FF2B5EF4-FFF2-40B4-BE49-F238E27FC236}">
                <a16:creationId xmlns:a16="http://schemas.microsoft.com/office/drawing/2014/main" id="{7B6E7FC1-74C1-F467-EC88-B9B19484FF1E}"/>
              </a:ext>
            </a:extLst>
          </p:cNvPr>
          <p:cNvCxnSpPr>
            <a:cxnSpLocks/>
          </p:cNvCxnSpPr>
          <p:nvPr/>
        </p:nvCxnSpPr>
        <p:spPr>
          <a:xfrm>
            <a:off x="1303156" y="5091238"/>
            <a:ext cx="9507718" cy="0"/>
          </a:xfrm>
          <a:prstGeom prst="line">
            <a:avLst/>
          </a:prstGeom>
        </p:spPr>
        <p:style>
          <a:lnRef idx="1">
            <a:schemeClr val="dk1"/>
          </a:lnRef>
          <a:fillRef idx="0">
            <a:schemeClr val="dk1"/>
          </a:fillRef>
          <a:effectRef idx="0">
            <a:schemeClr val="dk1"/>
          </a:effectRef>
          <a:fontRef idx="minor">
            <a:schemeClr val="tx1"/>
          </a:fontRef>
        </p:style>
      </p:cxnSp>
      <p:sp>
        <p:nvSpPr>
          <p:cNvPr id="31" name="CasellaDiTesto 30">
            <a:extLst>
              <a:ext uri="{FF2B5EF4-FFF2-40B4-BE49-F238E27FC236}">
                <a16:creationId xmlns:a16="http://schemas.microsoft.com/office/drawing/2014/main" id="{56716BB1-5045-65A5-85F0-E18F06F87297}"/>
              </a:ext>
            </a:extLst>
          </p:cNvPr>
          <p:cNvSpPr txBox="1"/>
          <p:nvPr/>
        </p:nvSpPr>
        <p:spPr>
          <a:xfrm>
            <a:off x="1471787" y="4721906"/>
            <a:ext cx="762000" cy="369332"/>
          </a:xfrm>
          <a:prstGeom prst="rect">
            <a:avLst/>
          </a:prstGeom>
          <a:noFill/>
        </p:spPr>
        <p:txBody>
          <a:bodyPr wrap="square" rtlCol="0">
            <a:spAutoFit/>
          </a:bodyPr>
          <a:lstStyle/>
          <a:p>
            <a:r>
              <a:rPr lang="it-IT" dirty="0"/>
              <a:t>6:00</a:t>
            </a:r>
          </a:p>
        </p:txBody>
      </p:sp>
      <p:sp>
        <p:nvSpPr>
          <p:cNvPr id="32" name="CasellaDiTesto 31">
            <a:extLst>
              <a:ext uri="{FF2B5EF4-FFF2-40B4-BE49-F238E27FC236}">
                <a16:creationId xmlns:a16="http://schemas.microsoft.com/office/drawing/2014/main" id="{062A9288-4279-D4C5-2341-778F2BF87D3C}"/>
              </a:ext>
            </a:extLst>
          </p:cNvPr>
          <p:cNvSpPr txBox="1"/>
          <p:nvPr/>
        </p:nvSpPr>
        <p:spPr>
          <a:xfrm>
            <a:off x="2454060" y="4721906"/>
            <a:ext cx="780853" cy="369332"/>
          </a:xfrm>
          <a:prstGeom prst="rect">
            <a:avLst/>
          </a:prstGeom>
          <a:noFill/>
        </p:spPr>
        <p:txBody>
          <a:bodyPr wrap="square" rtlCol="0">
            <a:spAutoFit/>
          </a:bodyPr>
          <a:lstStyle/>
          <a:p>
            <a:r>
              <a:rPr lang="it-IT" dirty="0"/>
              <a:t>9:00</a:t>
            </a:r>
          </a:p>
        </p:txBody>
      </p:sp>
      <p:sp>
        <p:nvSpPr>
          <p:cNvPr id="33" name="CasellaDiTesto 32">
            <a:extLst>
              <a:ext uri="{FF2B5EF4-FFF2-40B4-BE49-F238E27FC236}">
                <a16:creationId xmlns:a16="http://schemas.microsoft.com/office/drawing/2014/main" id="{AFDB10DB-56AA-25FD-3CED-B7479B5F78E9}"/>
              </a:ext>
            </a:extLst>
          </p:cNvPr>
          <p:cNvSpPr txBox="1"/>
          <p:nvPr/>
        </p:nvSpPr>
        <p:spPr>
          <a:xfrm>
            <a:off x="4473615" y="4743230"/>
            <a:ext cx="1066892" cy="369332"/>
          </a:xfrm>
          <a:prstGeom prst="rect">
            <a:avLst/>
          </a:prstGeom>
          <a:noFill/>
        </p:spPr>
        <p:txBody>
          <a:bodyPr wrap="square" rtlCol="0">
            <a:spAutoFit/>
          </a:bodyPr>
          <a:lstStyle/>
          <a:p>
            <a:r>
              <a:rPr lang="it-IT" dirty="0"/>
              <a:t>15:00</a:t>
            </a:r>
          </a:p>
        </p:txBody>
      </p:sp>
      <p:sp>
        <p:nvSpPr>
          <p:cNvPr id="34" name="CasellaDiTesto 33">
            <a:extLst>
              <a:ext uri="{FF2B5EF4-FFF2-40B4-BE49-F238E27FC236}">
                <a16:creationId xmlns:a16="http://schemas.microsoft.com/office/drawing/2014/main" id="{997E163B-8CE8-FA5A-9445-D62148BF30B3}"/>
              </a:ext>
            </a:extLst>
          </p:cNvPr>
          <p:cNvSpPr txBox="1"/>
          <p:nvPr/>
        </p:nvSpPr>
        <p:spPr>
          <a:xfrm>
            <a:off x="3419976" y="4734260"/>
            <a:ext cx="928679" cy="369332"/>
          </a:xfrm>
          <a:prstGeom prst="rect">
            <a:avLst/>
          </a:prstGeom>
          <a:noFill/>
        </p:spPr>
        <p:txBody>
          <a:bodyPr wrap="square" rtlCol="0">
            <a:spAutoFit/>
          </a:bodyPr>
          <a:lstStyle/>
          <a:p>
            <a:r>
              <a:rPr lang="it-IT" dirty="0"/>
              <a:t>12:00</a:t>
            </a:r>
          </a:p>
        </p:txBody>
      </p:sp>
      <p:sp>
        <p:nvSpPr>
          <p:cNvPr id="35" name="CasellaDiTesto 34">
            <a:extLst>
              <a:ext uri="{FF2B5EF4-FFF2-40B4-BE49-F238E27FC236}">
                <a16:creationId xmlns:a16="http://schemas.microsoft.com/office/drawing/2014/main" id="{5362AADA-2025-6565-FAB4-C78C169E5F51}"/>
              </a:ext>
            </a:extLst>
          </p:cNvPr>
          <p:cNvSpPr txBox="1"/>
          <p:nvPr/>
        </p:nvSpPr>
        <p:spPr>
          <a:xfrm>
            <a:off x="5583568" y="4743230"/>
            <a:ext cx="1088795" cy="369332"/>
          </a:xfrm>
          <a:prstGeom prst="rect">
            <a:avLst/>
          </a:prstGeom>
          <a:noFill/>
        </p:spPr>
        <p:txBody>
          <a:bodyPr wrap="square" rtlCol="0">
            <a:spAutoFit/>
          </a:bodyPr>
          <a:lstStyle/>
          <a:p>
            <a:r>
              <a:rPr lang="it-IT" dirty="0"/>
              <a:t>18:00</a:t>
            </a:r>
          </a:p>
        </p:txBody>
      </p:sp>
      <p:sp>
        <p:nvSpPr>
          <p:cNvPr id="36" name="CasellaDiTesto 35">
            <a:extLst>
              <a:ext uri="{FF2B5EF4-FFF2-40B4-BE49-F238E27FC236}">
                <a16:creationId xmlns:a16="http://schemas.microsoft.com/office/drawing/2014/main" id="{82A2A254-2740-FEB7-3A39-607175620982}"/>
              </a:ext>
            </a:extLst>
          </p:cNvPr>
          <p:cNvSpPr txBox="1"/>
          <p:nvPr/>
        </p:nvSpPr>
        <p:spPr>
          <a:xfrm>
            <a:off x="9034975" y="4757111"/>
            <a:ext cx="762000" cy="369332"/>
          </a:xfrm>
          <a:prstGeom prst="rect">
            <a:avLst/>
          </a:prstGeom>
          <a:noFill/>
        </p:spPr>
        <p:txBody>
          <a:bodyPr wrap="square" rtlCol="0">
            <a:spAutoFit/>
          </a:bodyPr>
          <a:lstStyle/>
          <a:p>
            <a:r>
              <a:rPr lang="it-IT" dirty="0"/>
              <a:t>3:00</a:t>
            </a:r>
          </a:p>
        </p:txBody>
      </p:sp>
      <p:sp>
        <p:nvSpPr>
          <p:cNvPr id="37" name="CasellaDiTesto 36">
            <a:extLst>
              <a:ext uri="{FF2B5EF4-FFF2-40B4-BE49-F238E27FC236}">
                <a16:creationId xmlns:a16="http://schemas.microsoft.com/office/drawing/2014/main" id="{6D5E42A2-CA90-3FEB-C13B-2A063A314C7C}"/>
              </a:ext>
            </a:extLst>
          </p:cNvPr>
          <p:cNvSpPr txBox="1"/>
          <p:nvPr/>
        </p:nvSpPr>
        <p:spPr>
          <a:xfrm>
            <a:off x="7857881" y="4721906"/>
            <a:ext cx="939398" cy="369332"/>
          </a:xfrm>
          <a:prstGeom prst="rect">
            <a:avLst/>
          </a:prstGeom>
          <a:noFill/>
        </p:spPr>
        <p:txBody>
          <a:bodyPr wrap="square" rtlCol="0">
            <a:spAutoFit/>
          </a:bodyPr>
          <a:lstStyle/>
          <a:p>
            <a:r>
              <a:rPr lang="it-IT" dirty="0"/>
              <a:t>24:00</a:t>
            </a:r>
          </a:p>
        </p:txBody>
      </p:sp>
      <p:sp>
        <p:nvSpPr>
          <p:cNvPr id="38" name="CasellaDiTesto 37">
            <a:extLst>
              <a:ext uri="{FF2B5EF4-FFF2-40B4-BE49-F238E27FC236}">
                <a16:creationId xmlns:a16="http://schemas.microsoft.com/office/drawing/2014/main" id="{D8E596C8-B607-AFD4-7F29-2F160A39C99A}"/>
              </a:ext>
            </a:extLst>
          </p:cNvPr>
          <p:cNvSpPr txBox="1"/>
          <p:nvPr/>
        </p:nvSpPr>
        <p:spPr>
          <a:xfrm>
            <a:off x="6775420" y="4753877"/>
            <a:ext cx="1291472" cy="369332"/>
          </a:xfrm>
          <a:prstGeom prst="rect">
            <a:avLst/>
          </a:prstGeom>
          <a:noFill/>
        </p:spPr>
        <p:txBody>
          <a:bodyPr wrap="square" rtlCol="0">
            <a:spAutoFit/>
          </a:bodyPr>
          <a:lstStyle/>
          <a:p>
            <a:r>
              <a:rPr lang="it-IT" dirty="0"/>
              <a:t>21:00</a:t>
            </a:r>
          </a:p>
        </p:txBody>
      </p:sp>
      <p:sp>
        <p:nvSpPr>
          <p:cNvPr id="39" name="CasellaDiTesto 38">
            <a:extLst>
              <a:ext uri="{FF2B5EF4-FFF2-40B4-BE49-F238E27FC236}">
                <a16:creationId xmlns:a16="http://schemas.microsoft.com/office/drawing/2014/main" id="{96E6442C-F198-A835-6F59-4F5DA4B5CF46}"/>
              </a:ext>
            </a:extLst>
          </p:cNvPr>
          <p:cNvSpPr txBox="1"/>
          <p:nvPr/>
        </p:nvSpPr>
        <p:spPr>
          <a:xfrm>
            <a:off x="10048875" y="4743230"/>
            <a:ext cx="761999" cy="369332"/>
          </a:xfrm>
          <a:prstGeom prst="rect">
            <a:avLst/>
          </a:prstGeom>
          <a:noFill/>
        </p:spPr>
        <p:txBody>
          <a:bodyPr wrap="square" rtlCol="0">
            <a:spAutoFit/>
          </a:bodyPr>
          <a:lstStyle/>
          <a:p>
            <a:r>
              <a:rPr lang="it-IT" dirty="0"/>
              <a:t>6:00</a:t>
            </a:r>
          </a:p>
        </p:txBody>
      </p:sp>
      <p:sp>
        <p:nvSpPr>
          <p:cNvPr id="44" name="Parentesi graffa chiusa 43">
            <a:extLst>
              <a:ext uri="{FF2B5EF4-FFF2-40B4-BE49-F238E27FC236}">
                <a16:creationId xmlns:a16="http://schemas.microsoft.com/office/drawing/2014/main" id="{829A2C8A-BA69-CD7B-40CB-E17FA122BF4B}"/>
              </a:ext>
            </a:extLst>
          </p:cNvPr>
          <p:cNvSpPr/>
          <p:nvPr/>
        </p:nvSpPr>
        <p:spPr>
          <a:xfrm rot="5400000">
            <a:off x="2156063" y="4913292"/>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solidFill>
                <a:srgbClr val="C00000"/>
              </a:solidFill>
            </a:endParaRPr>
          </a:p>
        </p:txBody>
      </p:sp>
      <p:sp>
        <p:nvSpPr>
          <p:cNvPr id="45" name="Parentesi graffa chiusa 44">
            <a:extLst>
              <a:ext uri="{FF2B5EF4-FFF2-40B4-BE49-F238E27FC236}">
                <a16:creationId xmlns:a16="http://schemas.microsoft.com/office/drawing/2014/main" id="{EBE298EB-0BEE-A555-1129-C8F05A92EACB}"/>
              </a:ext>
            </a:extLst>
          </p:cNvPr>
          <p:cNvSpPr/>
          <p:nvPr/>
        </p:nvSpPr>
        <p:spPr>
          <a:xfrm rot="5400000">
            <a:off x="3209053" y="4925646"/>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solidFill>
                <a:srgbClr val="C00000"/>
              </a:solidFill>
            </a:endParaRPr>
          </a:p>
        </p:txBody>
      </p:sp>
      <p:sp>
        <p:nvSpPr>
          <p:cNvPr id="46" name="Parentesi graffa chiusa 45">
            <a:extLst>
              <a:ext uri="{FF2B5EF4-FFF2-40B4-BE49-F238E27FC236}">
                <a16:creationId xmlns:a16="http://schemas.microsoft.com/office/drawing/2014/main" id="{BD069C3E-99ED-695B-1886-72906C924017}"/>
              </a:ext>
            </a:extLst>
          </p:cNvPr>
          <p:cNvSpPr/>
          <p:nvPr/>
        </p:nvSpPr>
        <p:spPr>
          <a:xfrm rot="5400000">
            <a:off x="4284949" y="4946287"/>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solidFill>
                <a:srgbClr val="C00000"/>
              </a:solidFill>
            </a:endParaRPr>
          </a:p>
        </p:txBody>
      </p:sp>
      <p:sp>
        <p:nvSpPr>
          <p:cNvPr id="47" name="Parentesi graffa chiusa 46">
            <a:extLst>
              <a:ext uri="{FF2B5EF4-FFF2-40B4-BE49-F238E27FC236}">
                <a16:creationId xmlns:a16="http://schemas.microsoft.com/office/drawing/2014/main" id="{BC04698C-C499-5701-066D-82CF08B85165}"/>
              </a:ext>
            </a:extLst>
          </p:cNvPr>
          <p:cNvSpPr/>
          <p:nvPr/>
        </p:nvSpPr>
        <p:spPr>
          <a:xfrm rot="5400000">
            <a:off x="5370040" y="4946287"/>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p>
        </p:txBody>
      </p:sp>
      <p:sp>
        <p:nvSpPr>
          <p:cNvPr id="48" name="Parentesi graffa chiusa 47">
            <a:extLst>
              <a:ext uri="{FF2B5EF4-FFF2-40B4-BE49-F238E27FC236}">
                <a16:creationId xmlns:a16="http://schemas.microsoft.com/office/drawing/2014/main" id="{C4202BC4-68F9-C57B-938A-A9440B57B2BC}"/>
              </a:ext>
            </a:extLst>
          </p:cNvPr>
          <p:cNvSpPr/>
          <p:nvPr/>
        </p:nvSpPr>
        <p:spPr>
          <a:xfrm rot="5400000">
            <a:off x="6475566" y="4939503"/>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p>
        </p:txBody>
      </p:sp>
      <p:sp>
        <p:nvSpPr>
          <p:cNvPr id="49" name="Parentesi graffa chiusa 48">
            <a:extLst>
              <a:ext uri="{FF2B5EF4-FFF2-40B4-BE49-F238E27FC236}">
                <a16:creationId xmlns:a16="http://schemas.microsoft.com/office/drawing/2014/main" id="{CAAE3B9A-ABD5-0222-4266-139770DACFBE}"/>
              </a:ext>
            </a:extLst>
          </p:cNvPr>
          <p:cNvSpPr/>
          <p:nvPr/>
        </p:nvSpPr>
        <p:spPr>
          <a:xfrm rot="5400000">
            <a:off x="7581093" y="4968165"/>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dirty="0"/>
          </a:p>
        </p:txBody>
      </p:sp>
      <p:sp>
        <p:nvSpPr>
          <p:cNvPr id="50" name="Parentesi graffa chiusa 49">
            <a:extLst>
              <a:ext uri="{FF2B5EF4-FFF2-40B4-BE49-F238E27FC236}">
                <a16:creationId xmlns:a16="http://schemas.microsoft.com/office/drawing/2014/main" id="{AF572BB8-1478-5A45-7593-AA21919B82C7}"/>
              </a:ext>
            </a:extLst>
          </p:cNvPr>
          <p:cNvSpPr/>
          <p:nvPr/>
        </p:nvSpPr>
        <p:spPr>
          <a:xfrm rot="5400000">
            <a:off x="8707056" y="4948281"/>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p>
        </p:txBody>
      </p:sp>
      <p:sp>
        <p:nvSpPr>
          <p:cNvPr id="51" name="Parentesi graffa chiusa 50">
            <a:extLst>
              <a:ext uri="{FF2B5EF4-FFF2-40B4-BE49-F238E27FC236}">
                <a16:creationId xmlns:a16="http://schemas.microsoft.com/office/drawing/2014/main" id="{706109DE-99BE-4A1A-C865-B0F352CCE845}"/>
              </a:ext>
            </a:extLst>
          </p:cNvPr>
          <p:cNvSpPr/>
          <p:nvPr/>
        </p:nvSpPr>
        <p:spPr>
          <a:xfrm rot="5400000">
            <a:off x="9795451" y="4939503"/>
            <a:ext cx="155448" cy="914400"/>
          </a:xfrm>
          <a:prstGeom prst="righ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it-IT"/>
          </a:p>
        </p:txBody>
      </p:sp>
      <p:sp>
        <p:nvSpPr>
          <p:cNvPr id="54" name="CasellaDiTesto 53">
            <a:extLst>
              <a:ext uri="{FF2B5EF4-FFF2-40B4-BE49-F238E27FC236}">
                <a16:creationId xmlns:a16="http://schemas.microsoft.com/office/drawing/2014/main" id="{4BA341A9-D313-1018-43E0-D561417A4C4B}"/>
              </a:ext>
            </a:extLst>
          </p:cNvPr>
          <p:cNvSpPr txBox="1"/>
          <p:nvPr/>
        </p:nvSpPr>
        <p:spPr>
          <a:xfrm>
            <a:off x="2021229" y="5479332"/>
            <a:ext cx="425116" cy="369332"/>
          </a:xfrm>
          <a:prstGeom prst="rect">
            <a:avLst/>
          </a:prstGeom>
          <a:noFill/>
        </p:spPr>
        <p:txBody>
          <a:bodyPr wrap="none" rtlCol="0">
            <a:spAutoFit/>
          </a:bodyPr>
          <a:lstStyle/>
          <a:p>
            <a:r>
              <a:rPr lang="it-IT" dirty="0">
                <a:solidFill>
                  <a:schemeClr val="accent6">
                    <a:lumMod val="50000"/>
                  </a:schemeClr>
                </a:solidFill>
              </a:rPr>
              <a:t>10</a:t>
            </a:r>
          </a:p>
        </p:txBody>
      </p:sp>
      <p:sp>
        <p:nvSpPr>
          <p:cNvPr id="55" name="CasellaDiTesto 54">
            <a:extLst>
              <a:ext uri="{FF2B5EF4-FFF2-40B4-BE49-F238E27FC236}">
                <a16:creationId xmlns:a16="http://schemas.microsoft.com/office/drawing/2014/main" id="{434D1A1F-C96D-FA75-953D-DBB2B360A430}"/>
              </a:ext>
            </a:extLst>
          </p:cNvPr>
          <p:cNvSpPr txBox="1"/>
          <p:nvPr/>
        </p:nvSpPr>
        <p:spPr>
          <a:xfrm>
            <a:off x="5294924" y="5460570"/>
            <a:ext cx="304892" cy="369332"/>
          </a:xfrm>
          <a:prstGeom prst="rect">
            <a:avLst/>
          </a:prstGeom>
          <a:noFill/>
        </p:spPr>
        <p:txBody>
          <a:bodyPr wrap="none" rtlCol="0">
            <a:spAutoFit/>
          </a:bodyPr>
          <a:lstStyle/>
          <a:p>
            <a:r>
              <a:rPr lang="it-IT" dirty="0">
                <a:solidFill>
                  <a:schemeClr val="accent6">
                    <a:lumMod val="50000"/>
                  </a:schemeClr>
                </a:solidFill>
              </a:rPr>
              <a:t>9</a:t>
            </a:r>
          </a:p>
        </p:txBody>
      </p:sp>
      <p:sp>
        <p:nvSpPr>
          <p:cNvPr id="56" name="CasellaDiTesto 55">
            <a:extLst>
              <a:ext uri="{FF2B5EF4-FFF2-40B4-BE49-F238E27FC236}">
                <a16:creationId xmlns:a16="http://schemas.microsoft.com/office/drawing/2014/main" id="{FD70682B-97DE-07A9-842C-56B3D77E10F1}"/>
              </a:ext>
            </a:extLst>
          </p:cNvPr>
          <p:cNvSpPr txBox="1"/>
          <p:nvPr/>
        </p:nvSpPr>
        <p:spPr>
          <a:xfrm>
            <a:off x="7498095" y="5448216"/>
            <a:ext cx="304892" cy="369332"/>
          </a:xfrm>
          <a:prstGeom prst="rect">
            <a:avLst/>
          </a:prstGeom>
          <a:noFill/>
        </p:spPr>
        <p:txBody>
          <a:bodyPr wrap="none" rtlCol="0">
            <a:spAutoFit/>
          </a:bodyPr>
          <a:lstStyle/>
          <a:p>
            <a:r>
              <a:rPr lang="it-IT" dirty="0">
                <a:solidFill>
                  <a:schemeClr val="accent6">
                    <a:lumMod val="50000"/>
                  </a:schemeClr>
                </a:solidFill>
              </a:rPr>
              <a:t>2</a:t>
            </a:r>
          </a:p>
        </p:txBody>
      </p:sp>
      <p:sp>
        <p:nvSpPr>
          <p:cNvPr id="57" name="CasellaDiTesto 56">
            <a:extLst>
              <a:ext uri="{FF2B5EF4-FFF2-40B4-BE49-F238E27FC236}">
                <a16:creationId xmlns:a16="http://schemas.microsoft.com/office/drawing/2014/main" id="{91758E02-0524-F029-452D-1C6911945212}"/>
              </a:ext>
            </a:extLst>
          </p:cNvPr>
          <p:cNvSpPr txBox="1"/>
          <p:nvPr/>
        </p:nvSpPr>
        <p:spPr>
          <a:xfrm>
            <a:off x="6400844" y="5449106"/>
            <a:ext cx="304892" cy="369332"/>
          </a:xfrm>
          <a:prstGeom prst="rect">
            <a:avLst/>
          </a:prstGeom>
          <a:noFill/>
        </p:spPr>
        <p:txBody>
          <a:bodyPr wrap="none" rtlCol="0">
            <a:spAutoFit/>
          </a:bodyPr>
          <a:lstStyle/>
          <a:p>
            <a:r>
              <a:rPr lang="it-IT" dirty="0">
                <a:solidFill>
                  <a:schemeClr val="accent6">
                    <a:lumMod val="50000"/>
                  </a:schemeClr>
                </a:solidFill>
              </a:rPr>
              <a:t>5</a:t>
            </a:r>
          </a:p>
        </p:txBody>
      </p:sp>
      <p:sp>
        <p:nvSpPr>
          <p:cNvPr id="58" name="CasellaDiTesto 57">
            <a:extLst>
              <a:ext uri="{FF2B5EF4-FFF2-40B4-BE49-F238E27FC236}">
                <a16:creationId xmlns:a16="http://schemas.microsoft.com/office/drawing/2014/main" id="{D8CDFBCF-AAF0-B411-DB62-89B8E7AF11BD}"/>
              </a:ext>
            </a:extLst>
          </p:cNvPr>
          <p:cNvSpPr txBox="1"/>
          <p:nvPr/>
        </p:nvSpPr>
        <p:spPr>
          <a:xfrm>
            <a:off x="4150115" y="5469540"/>
            <a:ext cx="425116" cy="369332"/>
          </a:xfrm>
          <a:prstGeom prst="rect">
            <a:avLst/>
          </a:prstGeom>
          <a:noFill/>
        </p:spPr>
        <p:txBody>
          <a:bodyPr wrap="square" rtlCol="0">
            <a:spAutoFit/>
          </a:bodyPr>
          <a:lstStyle/>
          <a:p>
            <a:r>
              <a:rPr lang="it-IT" dirty="0">
                <a:solidFill>
                  <a:schemeClr val="accent6">
                    <a:lumMod val="50000"/>
                  </a:schemeClr>
                </a:solidFill>
              </a:rPr>
              <a:t>15</a:t>
            </a:r>
          </a:p>
        </p:txBody>
      </p:sp>
      <p:sp>
        <p:nvSpPr>
          <p:cNvPr id="59" name="CasellaDiTesto 58">
            <a:extLst>
              <a:ext uri="{FF2B5EF4-FFF2-40B4-BE49-F238E27FC236}">
                <a16:creationId xmlns:a16="http://schemas.microsoft.com/office/drawing/2014/main" id="{773F63A1-F558-2E16-E386-B5DE14734463}"/>
              </a:ext>
            </a:extLst>
          </p:cNvPr>
          <p:cNvSpPr txBox="1"/>
          <p:nvPr/>
        </p:nvSpPr>
        <p:spPr>
          <a:xfrm>
            <a:off x="9720729" y="5439247"/>
            <a:ext cx="304892" cy="369332"/>
          </a:xfrm>
          <a:prstGeom prst="rect">
            <a:avLst/>
          </a:prstGeom>
          <a:noFill/>
        </p:spPr>
        <p:txBody>
          <a:bodyPr wrap="none" rtlCol="0">
            <a:spAutoFit/>
          </a:bodyPr>
          <a:lstStyle/>
          <a:p>
            <a:r>
              <a:rPr lang="it-IT" dirty="0">
                <a:solidFill>
                  <a:schemeClr val="accent6">
                    <a:lumMod val="50000"/>
                  </a:schemeClr>
                </a:solidFill>
              </a:rPr>
              <a:t>7</a:t>
            </a:r>
          </a:p>
        </p:txBody>
      </p:sp>
      <p:sp>
        <p:nvSpPr>
          <p:cNvPr id="60" name="CasellaDiTesto 59">
            <a:extLst>
              <a:ext uri="{FF2B5EF4-FFF2-40B4-BE49-F238E27FC236}">
                <a16:creationId xmlns:a16="http://schemas.microsoft.com/office/drawing/2014/main" id="{DF5941A6-D6C5-E461-BF1E-BDA82A309504}"/>
              </a:ext>
            </a:extLst>
          </p:cNvPr>
          <p:cNvSpPr txBox="1"/>
          <p:nvPr/>
        </p:nvSpPr>
        <p:spPr>
          <a:xfrm>
            <a:off x="8644833" y="5469540"/>
            <a:ext cx="304892" cy="369332"/>
          </a:xfrm>
          <a:prstGeom prst="rect">
            <a:avLst/>
          </a:prstGeom>
          <a:noFill/>
        </p:spPr>
        <p:txBody>
          <a:bodyPr wrap="none" rtlCol="0">
            <a:spAutoFit/>
          </a:bodyPr>
          <a:lstStyle/>
          <a:p>
            <a:r>
              <a:rPr lang="it-IT" dirty="0">
                <a:solidFill>
                  <a:schemeClr val="accent6">
                    <a:lumMod val="50000"/>
                  </a:schemeClr>
                </a:solidFill>
              </a:rPr>
              <a:t>8</a:t>
            </a:r>
          </a:p>
        </p:txBody>
      </p:sp>
      <p:sp>
        <p:nvSpPr>
          <p:cNvPr id="61" name="CasellaDiTesto 60">
            <a:extLst>
              <a:ext uri="{FF2B5EF4-FFF2-40B4-BE49-F238E27FC236}">
                <a16:creationId xmlns:a16="http://schemas.microsoft.com/office/drawing/2014/main" id="{027B0F38-9FD6-1031-70B1-51F35F359B38}"/>
              </a:ext>
            </a:extLst>
          </p:cNvPr>
          <p:cNvSpPr txBox="1"/>
          <p:nvPr/>
        </p:nvSpPr>
        <p:spPr>
          <a:xfrm>
            <a:off x="3129003" y="5472924"/>
            <a:ext cx="304892" cy="369332"/>
          </a:xfrm>
          <a:prstGeom prst="rect">
            <a:avLst/>
          </a:prstGeom>
          <a:noFill/>
        </p:spPr>
        <p:txBody>
          <a:bodyPr wrap="none" rtlCol="0">
            <a:spAutoFit/>
          </a:bodyPr>
          <a:lstStyle/>
          <a:p>
            <a:r>
              <a:rPr lang="it-IT" dirty="0">
                <a:solidFill>
                  <a:schemeClr val="accent6">
                    <a:lumMod val="50000"/>
                  </a:schemeClr>
                </a:solidFill>
              </a:rPr>
              <a:t>6</a:t>
            </a:r>
          </a:p>
        </p:txBody>
      </p:sp>
      <p:sp>
        <p:nvSpPr>
          <p:cNvPr id="62" name="Parentesi quadra chiusa 61">
            <a:extLst>
              <a:ext uri="{FF2B5EF4-FFF2-40B4-BE49-F238E27FC236}">
                <a16:creationId xmlns:a16="http://schemas.microsoft.com/office/drawing/2014/main" id="{8A4C7B5A-BCC8-DB30-2B7A-8803410FF702}"/>
              </a:ext>
            </a:extLst>
          </p:cNvPr>
          <p:cNvSpPr/>
          <p:nvPr/>
        </p:nvSpPr>
        <p:spPr>
          <a:xfrm rot="16200000">
            <a:off x="3095724" y="2858600"/>
            <a:ext cx="303387" cy="338398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4" name="Parentesi quadra chiusa 63">
            <a:extLst>
              <a:ext uri="{FF2B5EF4-FFF2-40B4-BE49-F238E27FC236}">
                <a16:creationId xmlns:a16="http://schemas.microsoft.com/office/drawing/2014/main" id="{CCF381AC-AE5E-3C88-6AE1-540A4C44CECB}"/>
              </a:ext>
            </a:extLst>
          </p:cNvPr>
          <p:cNvSpPr/>
          <p:nvPr/>
        </p:nvSpPr>
        <p:spPr>
          <a:xfrm rot="16200000">
            <a:off x="7473455" y="2779854"/>
            <a:ext cx="257920" cy="353864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5" name="Parentesi quadra chiusa 64">
            <a:extLst>
              <a:ext uri="{FF2B5EF4-FFF2-40B4-BE49-F238E27FC236}">
                <a16:creationId xmlns:a16="http://schemas.microsoft.com/office/drawing/2014/main" id="{EB7823FF-45F4-D356-04CD-2AA66F926E6B}"/>
              </a:ext>
            </a:extLst>
          </p:cNvPr>
          <p:cNvSpPr/>
          <p:nvPr/>
        </p:nvSpPr>
        <p:spPr>
          <a:xfrm rot="16200000">
            <a:off x="9384859" y="2946409"/>
            <a:ext cx="257922" cy="248837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6" name="Parentesi quadra chiusa 65">
            <a:extLst>
              <a:ext uri="{FF2B5EF4-FFF2-40B4-BE49-F238E27FC236}">
                <a16:creationId xmlns:a16="http://schemas.microsoft.com/office/drawing/2014/main" id="{FFF511D5-3071-26EA-03AD-E808DD9956DB}"/>
              </a:ext>
            </a:extLst>
          </p:cNvPr>
          <p:cNvSpPr/>
          <p:nvPr/>
        </p:nvSpPr>
        <p:spPr>
          <a:xfrm rot="16200000">
            <a:off x="5285092" y="2483333"/>
            <a:ext cx="295879" cy="338398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67" name="CasellaDiTesto 66">
            <a:extLst>
              <a:ext uri="{FF2B5EF4-FFF2-40B4-BE49-F238E27FC236}">
                <a16:creationId xmlns:a16="http://schemas.microsoft.com/office/drawing/2014/main" id="{51AE00B9-F8F2-F058-9D72-C26904804457}"/>
              </a:ext>
            </a:extLst>
          </p:cNvPr>
          <p:cNvSpPr txBox="1"/>
          <p:nvPr/>
        </p:nvSpPr>
        <p:spPr>
          <a:xfrm>
            <a:off x="2314490" y="4379865"/>
            <a:ext cx="1865853" cy="338554"/>
          </a:xfrm>
          <a:prstGeom prst="rect">
            <a:avLst/>
          </a:prstGeom>
          <a:noFill/>
        </p:spPr>
        <p:txBody>
          <a:bodyPr wrap="square" rtlCol="0">
            <a:spAutoFit/>
          </a:bodyPr>
          <a:lstStyle/>
          <a:p>
            <a:r>
              <a:rPr lang="it-IT" sz="1600" dirty="0"/>
              <a:t>Shift1 6 lavoratori</a:t>
            </a:r>
          </a:p>
        </p:txBody>
      </p:sp>
      <p:sp>
        <p:nvSpPr>
          <p:cNvPr id="68" name="CasellaDiTesto 67">
            <a:extLst>
              <a:ext uri="{FF2B5EF4-FFF2-40B4-BE49-F238E27FC236}">
                <a16:creationId xmlns:a16="http://schemas.microsoft.com/office/drawing/2014/main" id="{97FBBE5F-704F-FF24-D292-9F3D8A0C7BE8}"/>
              </a:ext>
            </a:extLst>
          </p:cNvPr>
          <p:cNvSpPr txBox="1"/>
          <p:nvPr/>
        </p:nvSpPr>
        <p:spPr>
          <a:xfrm>
            <a:off x="4607580" y="3650126"/>
            <a:ext cx="1865853" cy="338554"/>
          </a:xfrm>
          <a:prstGeom prst="rect">
            <a:avLst/>
          </a:prstGeom>
          <a:noFill/>
        </p:spPr>
        <p:txBody>
          <a:bodyPr wrap="square" rtlCol="0">
            <a:spAutoFit/>
          </a:bodyPr>
          <a:lstStyle/>
          <a:p>
            <a:r>
              <a:rPr lang="it-IT" sz="1600" dirty="0"/>
              <a:t>Shift2 9 lavoratori</a:t>
            </a:r>
          </a:p>
        </p:txBody>
      </p:sp>
      <p:sp>
        <p:nvSpPr>
          <p:cNvPr id="69" name="CasellaDiTesto 68">
            <a:extLst>
              <a:ext uri="{FF2B5EF4-FFF2-40B4-BE49-F238E27FC236}">
                <a16:creationId xmlns:a16="http://schemas.microsoft.com/office/drawing/2014/main" id="{943B84FB-95F4-8808-D0D6-1F019559DB25}"/>
              </a:ext>
            </a:extLst>
          </p:cNvPr>
          <p:cNvSpPr txBox="1"/>
          <p:nvPr/>
        </p:nvSpPr>
        <p:spPr>
          <a:xfrm>
            <a:off x="6725319" y="4374713"/>
            <a:ext cx="1765163" cy="338554"/>
          </a:xfrm>
          <a:prstGeom prst="rect">
            <a:avLst/>
          </a:prstGeom>
          <a:noFill/>
        </p:spPr>
        <p:txBody>
          <a:bodyPr wrap="none" rtlCol="0">
            <a:spAutoFit/>
          </a:bodyPr>
          <a:lstStyle/>
          <a:p>
            <a:r>
              <a:rPr lang="it-IT" sz="1600" dirty="0"/>
              <a:t>Shift3 2 lavoratori</a:t>
            </a:r>
          </a:p>
        </p:txBody>
      </p:sp>
      <p:sp>
        <p:nvSpPr>
          <p:cNvPr id="70" name="CasellaDiTesto 69">
            <a:extLst>
              <a:ext uri="{FF2B5EF4-FFF2-40B4-BE49-F238E27FC236}">
                <a16:creationId xmlns:a16="http://schemas.microsoft.com/office/drawing/2014/main" id="{88000DA3-8834-48A7-69BE-F8D63B9EB712}"/>
              </a:ext>
            </a:extLst>
          </p:cNvPr>
          <p:cNvSpPr txBox="1"/>
          <p:nvPr/>
        </p:nvSpPr>
        <p:spPr>
          <a:xfrm>
            <a:off x="8609452" y="3723059"/>
            <a:ext cx="1765163" cy="338554"/>
          </a:xfrm>
          <a:prstGeom prst="rect">
            <a:avLst/>
          </a:prstGeom>
          <a:noFill/>
        </p:spPr>
        <p:txBody>
          <a:bodyPr wrap="none" rtlCol="0">
            <a:spAutoFit/>
          </a:bodyPr>
          <a:lstStyle/>
          <a:p>
            <a:r>
              <a:rPr lang="it-IT" sz="1600" dirty="0"/>
              <a:t>Shift4 7 lavoratori</a:t>
            </a:r>
          </a:p>
        </p:txBody>
      </p:sp>
      <p:sp>
        <p:nvSpPr>
          <p:cNvPr id="71" name="Parentesi quadra chiusa 70">
            <a:extLst>
              <a:ext uri="{FF2B5EF4-FFF2-40B4-BE49-F238E27FC236}">
                <a16:creationId xmlns:a16="http://schemas.microsoft.com/office/drawing/2014/main" id="{1C03BB54-3C98-8909-74DC-97B364DD4671}"/>
              </a:ext>
            </a:extLst>
          </p:cNvPr>
          <p:cNvSpPr/>
          <p:nvPr/>
        </p:nvSpPr>
        <p:spPr>
          <a:xfrm rot="16200000">
            <a:off x="1905597" y="3472847"/>
            <a:ext cx="227190" cy="143207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73" name="Parentesi quadra chiusa 72">
            <a:extLst>
              <a:ext uri="{FF2B5EF4-FFF2-40B4-BE49-F238E27FC236}">
                <a16:creationId xmlns:a16="http://schemas.microsoft.com/office/drawing/2014/main" id="{BCC4A937-A398-B357-6F19-E3AF264C2729}"/>
              </a:ext>
            </a:extLst>
          </p:cNvPr>
          <p:cNvSpPr/>
          <p:nvPr/>
        </p:nvSpPr>
        <p:spPr>
          <a:xfrm rot="5400000">
            <a:off x="1676297" y="5178039"/>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74" name="Parentesi quadra chiusa 73">
            <a:extLst>
              <a:ext uri="{FF2B5EF4-FFF2-40B4-BE49-F238E27FC236}">
                <a16:creationId xmlns:a16="http://schemas.microsoft.com/office/drawing/2014/main" id="{0259FEE9-F118-B848-E54A-2D445AE6ED64}"/>
              </a:ext>
            </a:extLst>
          </p:cNvPr>
          <p:cNvSpPr/>
          <p:nvPr/>
        </p:nvSpPr>
        <p:spPr>
          <a:xfrm rot="5400000">
            <a:off x="2723959" y="5179262"/>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78" name="Parentesi quadra chiusa 77">
            <a:extLst>
              <a:ext uri="{FF2B5EF4-FFF2-40B4-BE49-F238E27FC236}">
                <a16:creationId xmlns:a16="http://schemas.microsoft.com/office/drawing/2014/main" id="{DFB9CF4F-9878-7403-1732-8C28C31D4585}"/>
              </a:ext>
            </a:extLst>
          </p:cNvPr>
          <p:cNvSpPr/>
          <p:nvPr/>
        </p:nvSpPr>
        <p:spPr>
          <a:xfrm rot="5400000">
            <a:off x="3800901" y="5186320"/>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dirty="0"/>
          </a:p>
        </p:txBody>
      </p:sp>
      <p:sp>
        <p:nvSpPr>
          <p:cNvPr id="79" name="Parentesi quadra chiusa 78">
            <a:extLst>
              <a:ext uri="{FF2B5EF4-FFF2-40B4-BE49-F238E27FC236}">
                <a16:creationId xmlns:a16="http://schemas.microsoft.com/office/drawing/2014/main" id="{FB64ABD6-84C9-17EF-A9D3-7E9035D6D8EA}"/>
              </a:ext>
            </a:extLst>
          </p:cNvPr>
          <p:cNvSpPr/>
          <p:nvPr/>
        </p:nvSpPr>
        <p:spPr>
          <a:xfrm rot="5400000">
            <a:off x="7101327" y="5179262"/>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80" name="Parentesi quadra chiusa 79">
            <a:extLst>
              <a:ext uri="{FF2B5EF4-FFF2-40B4-BE49-F238E27FC236}">
                <a16:creationId xmlns:a16="http://schemas.microsoft.com/office/drawing/2014/main" id="{6BAD140B-A4A1-A771-9A31-AA4EA716D928}"/>
              </a:ext>
            </a:extLst>
          </p:cNvPr>
          <p:cNvSpPr/>
          <p:nvPr/>
        </p:nvSpPr>
        <p:spPr>
          <a:xfrm rot="5400000">
            <a:off x="5998735" y="5179262"/>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dirty="0"/>
          </a:p>
        </p:txBody>
      </p:sp>
      <p:sp>
        <p:nvSpPr>
          <p:cNvPr id="81" name="Parentesi quadra chiusa 80">
            <a:extLst>
              <a:ext uri="{FF2B5EF4-FFF2-40B4-BE49-F238E27FC236}">
                <a16:creationId xmlns:a16="http://schemas.microsoft.com/office/drawing/2014/main" id="{CB4876BB-A8C5-AB45-64A0-26325A688D74}"/>
              </a:ext>
            </a:extLst>
          </p:cNvPr>
          <p:cNvSpPr/>
          <p:nvPr/>
        </p:nvSpPr>
        <p:spPr>
          <a:xfrm rot="5400000">
            <a:off x="4883357" y="5178038"/>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82" name="Parentesi quadra chiusa 81">
            <a:extLst>
              <a:ext uri="{FF2B5EF4-FFF2-40B4-BE49-F238E27FC236}">
                <a16:creationId xmlns:a16="http://schemas.microsoft.com/office/drawing/2014/main" id="{A8E1CF16-57EB-A71D-4D6F-BC59DCCF448C}"/>
              </a:ext>
            </a:extLst>
          </p:cNvPr>
          <p:cNvSpPr/>
          <p:nvPr/>
        </p:nvSpPr>
        <p:spPr>
          <a:xfrm rot="5400000">
            <a:off x="9315686" y="5162559"/>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83" name="Parentesi quadra chiusa 82">
            <a:extLst>
              <a:ext uri="{FF2B5EF4-FFF2-40B4-BE49-F238E27FC236}">
                <a16:creationId xmlns:a16="http://schemas.microsoft.com/office/drawing/2014/main" id="{2858E332-0C14-ABBF-61D6-DD5421175616}"/>
              </a:ext>
            </a:extLst>
          </p:cNvPr>
          <p:cNvSpPr/>
          <p:nvPr/>
        </p:nvSpPr>
        <p:spPr>
          <a:xfrm rot="5400000">
            <a:off x="8213580" y="5152767"/>
            <a:ext cx="1114979" cy="1002878"/>
          </a:xfrm>
          <a:prstGeom prst="rightBracket">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solidFill>
                <a:srgbClr val="C00000"/>
              </a:solidFill>
            </a:endParaRPr>
          </a:p>
        </p:txBody>
      </p:sp>
      <p:sp>
        <p:nvSpPr>
          <p:cNvPr id="85" name="CasellaDiTesto 84">
            <a:extLst>
              <a:ext uri="{FF2B5EF4-FFF2-40B4-BE49-F238E27FC236}">
                <a16:creationId xmlns:a16="http://schemas.microsoft.com/office/drawing/2014/main" id="{0556FF85-4204-8372-EA49-715483AB710B}"/>
              </a:ext>
            </a:extLst>
          </p:cNvPr>
          <p:cNvSpPr txBox="1"/>
          <p:nvPr/>
        </p:nvSpPr>
        <p:spPr>
          <a:xfrm>
            <a:off x="1805714" y="6191245"/>
            <a:ext cx="939039" cy="369332"/>
          </a:xfrm>
          <a:prstGeom prst="rect">
            <a:avLst/>
          </a:prstGeom>
          <a:noFill/>
        </p:spPr>
        <p:txBody>
          <a:bodyPr wrap="square" rtlCol="0">
            <a:spAutoFit/>
          </a:bodyPr>
          <a:lstStyle/>
          <a:p>
            <a:r>
              <a:rPr lang="it-IT" dirty="0">
                <a:solidFill>
                  <a:schemeClr val="accent4"/>
                </a:solidFill>
              </a:rPr>
              <a:t>6+7=13</a:t>
            </a:r>
          </a:p>
        </p:txBody>
      </p:sp>
      <p:sp>
        <p:nvSpPr>
          <p:cNvPr id="86" name="CasellaDiTesto 85">
            <a:extLst>
              <a:ext uri="{FF2B5EF4-FFF2-40B4-BE49-F238E27FC236}">
                <a16:creationId xmlns:a16="http://schemas.microsoft.com/office/drawing/2014/main" id="{76C63458-FE17-9AA4-517A-D56A634DE29D}"/>
              </a:ext>
            </a:extLst>
          </p:cNvPr>
          <p:cNvSpPr txBox="1"/>
          <p:nvPr/>
        </p:nvSpPr>
        <p:spPr>
          <a:xfrm>
            <a:off x="3120883" y="6229801"/>
            <a:ext cx="780853" cy="369332"/>
          </a:xfrm>
          <a:prstGeom prst="rect">
            <a:avLst/>
          </a:prstGeom>
          <a:noFill/>
        </p:spPr>
        <p:txBody>
          <a:bodyPr wrap="square" rtlCol="0">
            <a:spAutoFit/>
          </a:bodyPr>
          <a:lstStyle/>
          <a:p>
            <a:r>
              <a:rPr lang="it-IT" dirty="0">
                <a:solidFill>
                  <a:schemeClr val="accent4"/>
                </a:solidFill>
              </a:rPr>
              <a:t>6</a:t>
            </a:r>
          </a:p>
        </p:txBody>
      </p:sp>
      <p:sp>
        <p:nvSpPr>
          <p:cNvPr id="87" name="CasellaDiTesto 86">
            <a:extLst>
              <a:ext uri="{FF2B5EF4-FFF2-40B4-BE49-F238E27FC236}">
                <a16:creationId xmlns:a16="http://schemas.microsoft.com/office/drawing/2014/main" id="{7C7F77F9-DC67-1A0C-1213-DBC6533ADC92}"/>
              </a:ext>
            </a:extLst>
          </p:cNvPr>
          <p:cNvSpPr txBox="1"/>
          <p:nvPr/>
        </p:nvSpPr>
        <p:spPr>
          <a:xfrm>
            <a:off x="3939408" y="6221488"/>
            <a:ext cx="1066892" cy="369332"/>
          </a:xfrm>
          <a:prstGeom prst="rect">
            <a:avLst/>
          </a:prstGeom>
          <a:noFill/>
        </p:spPr>
        <p:txBody>
          <a:bodyPr wrap="square" rtlCol="0">
            <a:spAutoFit/>
          </a:bodyPr>
          <a:lstStyle/>
          <a:p>
            <a:r>
              <a:rPr lang="it-IT" dirty="0">
                <a:solidFill>
                  <a:schemeClr val="accent4"/>
                </a:solidFill>
              </a:rPr>
              <a:t>6+9=15</a:t>
            </a:r>
          </a:p>
        </p:txBody>
      </p:sp>
      <p:sp>
        <p:nvSpPr>
          <p:cNvPr id="88" name="CasellaDiTesto 87">
            <a:extLst>
              <a:ext uri="{FF2B5EF4-FFF2-40B4-BE49-F238E27FC236}">
                <a16:creationId xmlns:a16="http://schemas.microsoft.com/office/drawing/2014/main" id="{46B643CC-6E8E-5169-8D09-7B957C6909CD}"/>
              </a:ext>
            </a:extLst>
          </p:cNvPr>
          <p:cNvSpPr txBox="1"/>
          <p:nvPr/>
        </p:nvSpPr>
        <p:spPr>
          <a:xfrm>
            <a:off x="5312027" y="6229982"/>
            <a:ext cx="780853" cy="369332"/>
          </a:xfrm>
          <a:prstGeom prst="rect">
            <a:avLst/>
          </a:prstGeom>
          <a:noFill/>
        </p:spPr>
        <p:txBody>
          <a:bodyPr wrap="square" rtlCol="0">
            <a:spAutoFit/>
          </a:bodyPr>
          <a:lstStyle/>
          <a:p>
            <a:r>
              <a:rPr lang="it-IT" dirty="0">
                <a:solidFill>
                  <a:schemeClr val="accent4"/>
                </a:solidFill>
              </a:rPr>
              <a:t>9</a:t>
            </a:r>
          </a:p>
        </p:txBody>
      </p:sp>
      <p:sp>
        <p:nvSpPr>
          <p:cNvPr id="89" name="CasellaDiTesto 88">
            <a:extLst>
              <a:ext uri="{FF2B5EF4-FFF2-40B4-BE49-F238E27FC236}">
                <a16:creationId xmlns:a16="http://schemas.microsoft.com/office/drawing/2014/main" id="{69CFFB02-EE0E-7C8C-9421-AAAEF89AE8F0}"/>
              </a:ext>
            </a:extLst>
          </p:cNvPr>
          <p:cNvSpPr txBox="1"/>
          <p:nvPr/>
        </p:nvSpPr>
        <p:spPr>
          <a:xfrm>
            <a:off x="6122392" y="6187955"/>
            <a:ext cx="1002631" cy="369332"/>
          </a:xfrm>
          <a:prstGeom prst="rect">
            <a:avLst/>
          </a:prstGeom>
          <a:noFill/>
        </p:spPr>
        <p:txBody>
          <a:bodyPr wrap="square" rtlCol="0">
            <a:spAutoFit/>
          </a:bodyPr>
          <a:lstStyle/>
          <a:p>
            <a:r>
              <a:rPr lang="it-IT" dirty="0">
                <a:solidFill>
                  <a:schemeClr val="accent4"/>
                </a:solidFill>
              </a:rPr>
              <a:t>9+2=11</a:t>
            </a:r>
          </a:p>
        </p:txBody>
      </p:sp>
      <p:sp>
        <p:nvSpPr>
          <p:cNvPr id="90" name="CasellaDiTesto 89">
            <a:extLst>
              <a:ext uri="{FF2B5EF4-FFF2-40B4-BE49-F238E27FC236}">
                <a16:creationId xmlns:a16="http://schemas.microsoft.com/office/drawing/2014/main" id="{EE7159A4-6D6D-93F9-CFC4-578FED52F12C}"/>
              </a:ext>
            </a:extLst>
          </p:cNvPr>
          <p:cNvSpPr txBox="1"/>
          <p:nvPr/>
        </p:nvSpPr>
        <p:spPr>
          <a:xfrm>
            <a:off x="7518711" y="6198094"/>
            <a:ext cx="780853" cy="369332"/>
          </a:xfrm>
          <a:prstGeom prst="rect">
            <a:avLst/>
          </a:prstGeom>
          <a:noFill/>
        </p:spPr>
        <p:txBody>
          <a:bodyPr wrap="square" rtlCol="0">
            <a:spAutoFit/>
          </a:bodyPr>
          <a:lstStyle/>
          <a:p>
            <a:r>
              <a:rPr lang="it-IT" dirty="0">
                <a:solidFill>
                  <a:schemeClr val="accent4"/>
                </a:solidFill>
              </a:rPr>
              <a:t>2</a:t>
            </a:r>
          </a:p>
        </p:txBody>
      </p:sp>
      <p:sp>
        <p:nvSpPr>
          <p:cNvPr id="91" name="CasellaDiTesto 90">
            <a:extLst>
              <a:ext uri="{FF2B5EF4-FFF2-40B4-BE49-F238E27FC236}">
                <a16:creationId xmlns:a16="http://schemas.microsoft.com/office/drawing/2014/main" id="{3BF3D68F-B187-644E-D654-79F2293D9ADA}"/>
              </a:ext>
            </a:extLst>
          </p:cNvPr>
          <p:cNvSpPr txBox="1"/>
          <p:nvPr/>
        </p:nvSpPr>
        <p:spPr>
          <a:xfrm>
            <a:off x="8427566" y="6187955"/>
            <a:ext cx="780853" cy="369332"/>
          </a:xfrm>
          <a:prstGeom prst="rect">
            <a:avLst/>
          </a:prstGeom>
          <a:noFill/>
        </p:spPr>
        <p:txBody>
          <a:bodyPr wrap="square" rtlCol="0">
            <a:spAutoFit/>
          </a:bodyPr>
          <a:lstStyle/>
          <a:p>
            <a:r>
              <a:rPr lang="it-IT" dirty="0">
                <a:solidFill>
                  <a:schemeClr val="accent4"/>
                </a:solidFill>
              </a:rPr>
              <a:t>2+7=9</a:t>
            </a:r>
          </a:p>
        </p:txBody>
      </p:sp>
      <p:sp>
        <p:nvSpPr>
          <p:cNvPr id="92" name="CasellaDiTesto 91">
            <a:extLst>
              <a:ext uri="{FF2B5EF4-FFF2-40B4-BE49-F238E27FC236}">
                <a16:creationId xmlns:a16="http://schemas.microsoft.com/office/drawing/2014/main" id="{826C4540-68B4-2963-0015-5F39CF3F209E}"/>
              </a:ext>
            </a:extLst>
          </p:cNvPr>
          <p:cNvSpPr txBox="1"/>
          <p:nvPr/>
        </p:nvSpPr>
        <p:spPr>
          <a:xfrm>
            <a:off x="9734133" y="6191245"/>
            <a:ext cx="780853" cy="369332"/>
          </a:xfrm>
          <a:prstGeom prst="rect">
            <a:avLst/>
          </a:prstGeom>
          <a:noFill/>
        </p:spPr>
        <p:txBody>
          <a:bodyPr wrap="square" rtlCol="0">
            <a:spAutoFit/>
          </a:bodyPr>
          <a:lstStyle/>
          <a:p>
            <a:r>
              <a:rPr lang="it-IT" dirty="0">
                <a:solidFill>
                  <a:schemeClr val="accent4"/>
                </a:solidFill>
              </a:rPr>
              <a:t>7</a:t>
            </a:r>
          </a:p>
        </p:txBody>
      </p:sp>
      <p:pic>
        <p:nvPicPr>
          <p:cNvPr id="93" name="Immagine 92" descr="Immagine che contiene testo&#10;&#10;Descrizione generata automaticamente">
            <a:extLst>
              <a:ext uri="{FF2B5EF4-FFF2-40B4-BE49-F238E27FC236}">
                <a16:creationId xmlns:a16="http://schemas.microsoft.com/office/drawing/2014/main" id="{DE1DAE20-02C3-9DAB-D109-10314B305759}"/>
              </a:ext>
            </a:extLst>
          </p:cNvPr>
          <p:cNvPicPr>
            <a:picLocks noChangeAspect="1"/>
          </p:cNvPicPr>
          <p:nvPr/>
        </p:nvPicPr>
        <p:blipFill>
          <a:blip r:embed="rId3"/>
          <a:stretch>
            <a:fillRect/>
          </a:stretch>
        </p:blipFill>
        <p:spPr>
          <a:xfrm>
            <a:off x="6798445" y="2468073"/>
            <a:ext cx="5146581" cy="1122436"/>
          </a:xfrm>
          <a:prstGeom prst="rect">
            <a:avLst/>
          </a:prstGeom>
        </p:spPr>
      </p:pic>
    </p:spTree>
    <p:extLst>
      <p:ext uri="{BB962C8B-B14F-4D97-AF65-F5344CB8AC3E}">
        <p14:creationId xmlns:p14="http://schemas.microsoft.com/office/powerpoint/2010/main" val="3890838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ella 14">
            <a:extLst>
              <a:ext uri="{FF2B5EF4-FFF2-40B4-BE49-F238E27FC236}">
                <a16:creationId xmlns:a16="http://schemas.microsoft.com/office/drawing/2014/main" id="{DC3652F9-E72B-1BF0-F63C-E5309E661022}"/>
              </a:ext>
            </a:extLst>
          </p:cNvPr>
          <p:cNvGraphicFramePr>
            <a:graphicFrameLocks noGrp="1"/>
          </p:cNvGraphicFramePr>
          <p:nvPr/>
        </p:nvGraphicFramePr>
        <p:xfrm>
          <a:off x="6533147" y="2882203"/>
          <a:ext cx="1793289" cy="3188860"/>
        </p:xfrm>
        <a:graphic>
          <a:graphicData uri="http://schemas.openxmlformats.org/drawingml/2006/table">
            <a:tbl>
              <a:tblPr firstRow="1" bandRow="1">
                <a:tableStyleId>{073A0DAA-6AF3-43AB-8588-CEC1D06C72B9}</a:tableStyleId>
              </a:tblPr>
              <a:tblGrid>
                <a:gridCol w="451235">
                  <a:extLst>
                    <a:ext uri="{9D8B030D-6E8A-4147-A177-3AD203B41FA5}">
                      <a16:colId xmlns:a16="http://schemas.microsoft.com/office/drawing/2014/main" val="944495083"/>
                    </a:ext>
                  </a:extLst>
                </a:gridCol>
                <a:gridCol w="451233">
                  <a:extLst>
                    <a:ext uri="{9D8B030D-6E8A-4147-A177-3AD203B41FA5}">
                      <a16:colId xmlns:a16="http://schemas.microsoft.com/office/drawing/2014/main" val="3693797058"/>
                    </a:ext>
                  </a:extLst>
                </a:gridCol>
                <a:gridCol w="455815">
                  <a:extLst>
                    <a:ext uri="{9D8B030D-6E8A-4147-A177-3AD203B41FA5}">
                      <a16:colId xmlns:a16="http://schemas.microsoft.com/office/drawing/2014/main" val="3203088359"/>
                    </a:ext>
                  </a:extLst>
                </a:gridCol>
                <a:gridCol w="435006">
                  <a:extLst>
                    <a:ext uri="{9D8B030D-6E8A-4147-A177-3AD203B41FA5}">
                      <a16:colId xmlns:a16="http://schemas.microsoft.com/office/drawing/2014/main" val="300878944"/>
                    </a:ext>
                  </a:extLst>
                </a:gridCol>
              </a:tblGrid>
              <a:tr h="387326">
                <a:tc>
                  <a:txBody>
                    <a:bodyPr/>
                    <a:lstStyle/>
                    <a:p>
                      <a:r>
                        <a:rPr lang="it-IT" dirty="0">
                          <a:solidFill>
                            <a:schemeClr val="tx1"/>
                          </a:solidFill>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3064555"/>
                  </a:ext>
                </a:extLst>
              </a:tr>
              <a:tr h="394848">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41245341"/>
                  </a:ext>
                </a:extLst>
              </a:tr>
              <a:tr h="394847">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2964379"/>
                  </a:ext>
                </a:extLst>
              </a:tr>
              <a:tr h="387326">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5929465"/>
                  </a:ext>
                </a:extLst>
              </a:tr>
              <a:tr h="394847">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098462"/>
                  </a:ext>
                </a:extLst>
              </a:tr>
              <a:tr h="392966">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2446063"/>
                  </a:ext>
                </a:extLst>
              </a:tr>
              <a:tr h="413650">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27981627"/>
                  </a:ext>
                </a:extLst>
              </a:tr>
              <a:tr h="423050">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9908622"/>
                  </a:ext>
                </a:extLst>
              </a:tr>
            </a:tbl>
          </a:graphicData>
        </a:graphic>
      </p:graphicFrame>
      <p:sp>
        <p:nvSpPr>
          <p:cNvPr id="15" name="CasellaDiTesto 14">
            <a:extLst>
              <a:ext uri="{FF2B5EF4-FFF2-40B4-BE49-F238E27FC236}">
                <a16:creationId xmlns:a16="http://schemas.microsoft.com/office/drawing/2014/main" id="{A9A618AB-6B0D-6E42-F9E3-DAE79BC7AA4C}"/>
              </a:ext>
            </a:extLst>
          </p:cNvPr>
          <p:cNvSpPr txBox="1"/>
          <p:nvPr/>
        </p:nvSpPr>
        <p:spPr>
          <a:xfrm>
            <a:off x="6533146" y="2235872"/>
            <a:ext cx="1793289" cy="646331"/>
          </a:xfrm>
          <a:prstGeom prst="rect">
            <a:avLst/>
          </a:prstGeom>
          <a:noFill/>
        </p:spPr>
        <p:txBody>
          <a:bodyPr wrap="square" rtlCol="0">
            <a:spAutoFit/>
          </a:bodyPr>
          <a:lstStyle/>
          <a:p>
            <a:r>
              <a:rPr lang="it-IT" dirty="0">
                <a:solidFill>
                  <a:schemeClr val="accent6">
                    <a:lumMod val="50000"/>
                  </a:schemeClr>
                </a:solidFill>
              </a:rPr>
              <a:t>          Shift</a:t>
            </a:r>
          </a:p>
          <a:p>
            <a:r>
              <a:rPr lang="it-IT" dirty="0">
                <a:solidFill>
                  <a:schemeClr val="accent6">
                    <a:lumMod val="50000"/>
                  </a:schemeClr>
                </a:solidFill>
              </a:rPr>
              <a:t> 1     2      3     4</a:t>
            </a:r>
            <a:r>
              <a:rPr lang="it-IT" dirty="0"/>
              <a:t> </a:t>
            </a:r>
          </a:p>
        </p:txBody>
      </p:sp>
      <p:sp>
        <p:nvSpPr>
          <p:cNvPr id="16" name="CasellaDiTesto 15">
            <a:extLst>
              <a:ext uri="{FF2B5EF4-FFF2-40B4-BE49-F238E27FC236}">
                <a16:creationId xmlns:a16="http://schemas.microsoft.com/office/drawing/2014/main" id="{3E1EEFBF-F553-8642-2397-E711FB98C01F}"/>
              </a:ext>
            </a:extLst>
          </p:cNvPr>
          <p:cNvSpPr txBox="1"/>
          <p:nvPr/>
        </p:nvSpPr>
        <p:spPr>
          <a:xfrm>
            <a:off x="5406064" y="3957972"/>
            <a:ext cx="1009650" cy="646331"/>
          </a:xfrm>
          <a:prstGeom prst="rect">
            <a:avLst/>
          </a:prstGeom>
          <a:noFill/>
        </p:spPr>
        <p:txBody>
          <a:bodyPr wrap="square" rtlCol="0">
            <a:spAutoFit/>
          </a:bodyPr>
          <a:lstStyle/>
          <a:p>
            <a:r>
              <a:rPr lang="it-IT" dirty="0">
                <a:solidFill>
                  <a:srgbClr val="C00000"/>
                </a:solidFill>
              </a:rPr>
              <a:t>Fasce orarie</a:t>
            </a:r>
          </a:p>
        </p:txBody>
      </p:sp>
      <p:sp>
        <p:nvSpPr>
          <p:cNvPr id="17" name="CasellaDiTesto 16">
            <a:extLst>
              <a:ext uri="{FF2B5EF4-FFF2-40B4-BE49-F238E27FC236}">
                <a16:creationId xmlns:a16="http://schemas.microsoft.com/office/drawing/2014/main" id="{6E2A4D73-434D-9514-4916-302122F37518}"/>
              </a:ext>
            </a:extLst>
          </p:cNvPr>
          <p:cNvSpPr txBox="1"/>
          <p:nvPr/>
        </p:nvSpPr>
        <p:spPr>
          <a:xfrm flipH="1">
            <a:off x="6186584" y="2870836"/>
            <a:ext cx="346562" cy="369332"/>
          </a:xfrm>
          <a:prstGeom prst="rect">
            <a:avLst/>
          </a:prstGeom>
          <a:noFill/>
        </p:spPr>
        <p:txBody>
          <a:bodyPr wrap="square" rtlCol="0">
            <a:spAutoFit/>
          </a:bodyPr>
          <a:lstStyle/>
          <a:p>
            <a:r>
              <a:rPr lang="it-IT" dirty="0">
                <a:solidFill>
                  <a:srgbClr val="C00000"/>
                </a:solidFill>
              </a:rPr>
              <a:t>1</a:t>
            </a:r>
          </a:p>
        </p:txBody>
      </p:sp>
      <p:sp>
        <p:nvSpPr>
          <p:cNvPr id="18" name="CasellaDiTesto 17">
            <a:extLst>
              <a:ext uri="{FF2B5EF4-FFF2-40B4-BE49-F238E27FC236}">
                <a16:creationId xmlns:a16="http://schemas.microsoft.com/office/drawing/2014/main" id="{DE064EDB-F9CA-BD67-E27E-A2F66F52D06A}"/>
              </a:ext>
            </a:extLst>
          </p:cNvPr>
          <p:cNvSpPr txBox="1"/>
          <p:nvPr/>
        </p:nvSpPr>
        <p:spPr>
          <a:xfrm flipH="1">
            <a:off x="6186584" y="4826873"/>
            <a:ext cx="346562" cy="369332"/>
          </a:xfrm>
          <a:prstGeom prst="rect">
            <a:avLst/>
          </a:prstGeom>
          <a:noFill/>
        </p:spPr>
        <p:txBody>
          <a:bodyPr wrap="square" rtlCol="0">
            <a:spAutoFit/>
          </a:bodyPr>
          <a:lstStyle/>
          <a:p>
            <a:r>
              <a:rPr lang="it-IT" dirty="0">
                <a:solidFill>
                  <a:srgbClr val="C00000"/>
                </a:solidFill>
              </a:rPr>
              <a:t>6</a:t>
            </a:r>
          </a:p>
        </p:txBody>
      </p:sp>
      <p:sp>
        <p:nvSpPr>
          <p:cNvPr id="19" name="CasellaDiTesto 18">
            <a:extLst>
              <a:ext uri="{FF2B5EF4-FFF2-40B4-BE49-F238E27FC236}">
                <a16:creationId xmlns:a16="http://schemas.microsoft.com/office/drawing/2014/main" id="{BFF2F2C4-C428-FE45-752B-A9AD00546466}"/>
              </a:ext>
            </a:extLst>
          </p:cNvPr>
          <p:cNvSpPr txBox="1"/>
          <p:nvPr/>
        </p:nvSpPr>
        <p:spPr>
          <a:xfrm flipH="1">
            <a:off x="6186584" y="5241603"/>
            <a:ext cx="346562" cy="369332"/>
          </a:xfrm>
          <a:prstGeom prst="rect">
            <a:avLst/>
          </a:prstGeom>
          <a:noFill/>
        </p:spPr>
        <p:txBody>
          <a:bodyPr wrap="square" rtlCol="0">
            <a:spAutoFit/>
          </a:bodyPr>
          <a:lstStyle/>
          <a:p>
            <a:r>
              <a:rPr lang="it-IT" dirty="0">
                <a:solidFill>
                  <a:srgbClr val="C00000"/>
                </a:solidFill>
              </a:rPr>
              <a:t>7</a:t>
            </a:r>
          </a:p>
        </p:txBody>
      </p:sp>
      <p:sp>
        <p:nvSpPr>
          <p:cNvPr id="20" name="CasellaDiTesto 19">
            <a:extLst>
              <a:ext uri="{FF2B5EF4-FFF2-40B4-BE49-F238E27FC236}">
                <a16:creationId xmlns:a16="http://schemas.microsoft.com/office/drawing/2014/main" id="{A3AB5D34-727C-369A-3F7B-ED99AA859BA2}"/>
              </a:ext>
            </a:extLst>
          </p:cNvPr>
          <p:cNvSpPr txBox="1"/>
          <p:nvPr/>
        </p:nvSpPr>
        <p:spPr>
          <a:xfrm rot="10800000" flipV="1">
            <a:off x="6191198" y="4436805"/>
            <a:ext cx="337333" cy="369332"/>
          </a:xfrm>
          <a:prstGeom prst="rect">
            <a:avLst/>
          </a:prstGeom>
          <a:noFill/>
        </p:spPr>
        <p:txBody>
          <a:bodyPr wrap="square" rtlCol="0">
            <a:spAutoFit/>
          </a:bodyPr>
          <a:lstStyle/>
          <a:p>
            <a:r>
              <a:rPr lang="it-IT" dirty="0">
                <a:solidFill>
                  <a:srgbClr val="C00000"/>
                </a:solidFill>
              </a:rPr>
              <a:t>5</a:t>
            </a:r>
          </a:p>
        </p:txBody>
      </p:sp>
      <p:sp>
        <p:nvSpPr>
          <p:cNvPr id="21" name="CasellaDiTesto 20">
            <a:extLst>
              <a:ext uri="{FF2B5EF4-FFF2-40B4-BE49-F238E27FC236}">
                <a16:creationId xmlns:a16="http://schemas.microsoft.com/office/drawing/2014/main" id="{40EE3F11-E481-1DD7-4220-D387EF5A241F}"/>
              </a:ext>
            </a:extLst>
          </p:cNvPr>
          <p:cNvSpPr txBox="1"/>
          <p:nvPr/>
        </p:nvSpPr>
        <p:spPr>
          <a:xfrm flipH="1">
            <a:off x="6179918" y="3675865"/>
            <a:ext cx="346562" cy="369332"/>
          </a:xfrm>
          <a:prstGeom prst="rect">
            <a:avLst/>
          </a:prstGeom>
          <a:noFill/>
        </p:spPr>
        <p:txBody>
          <a:bodyPr wrap="square" rtlCol="0">
            <a:spAutoFit/>
          </a:bodyPr>
          <a:lstStyle/>
          <a:p>
            <a:r>
              <a:rPr lang="it-IT" dirty="0">
                <a:solidFill>
                  <a:srgbClr val="C00000"/>
                </a:solidFill>
              </a:rPr>
              <a:t>3</a:t>
            </a:r>
          </a:p>
        </p:txBody>
      </p:sp>
      <p:sp>
        <p:nvSpPr>
          <p:cNvPr id="22" name="CasellaDiTesto 21">
            <a:extLst>
              <a:ext uri="{FF2B5EF4-FFF2-40B4-BE49-F238E27FC236}">
                <a16:creationId xmlns:a16="http://schemas.microsoft.com/office/drawing/2014/main" id="{E3A0584D-A08E-C750-B34F-DB35FE0D20AE}"/>
              </a:ext>
            </a:extLst>
          </p:cNvPr>
          <p:cNvSpPr txBox="1"/>
          <p:nvPr/>
        </p:nvSpPr>
        <p:spPr>
          <a:xfrm flipH="1">
            <a:off x="6186584" y="4066362"/>
            <a:ext cx="346562" cy="369332"/>
          </a:xfrm>
          <a:prstGeom prst="rect">
            <a:avLst/>
          </a:prstGeom>
          <a:noFill/>
        </p:spPr>
        <p:txBody>
          <a:bodyPr wrap="square" rtlCol="0">
            <a:spAutoFit/>
          </a:bodyPr>
          <a:lstStyle/>
          <a:p>
            <a:r>
              <a:rPr lang="it-IT" dirty="0">
                <a:solidFill>
                  <a:srgbClr val="C00000"/>
                </a:solidFill>
              </a:rPr>
              <a:t>4</a:t>
            </a:r>
          </a:p>
        </p:txBody>
      </p:sp>
      <p:sp>
        <p:nvSpPr>
          <p:cNvPr id="23" name="CasellaDiTesto 22">
            <a:extLst>
              <a:ext uri="{FF2B5EF4-FFF2-40B4-BE49-F238E27FC236}">
                <a16:creationId xmlns:a16="http://schemas.microsoft.com/office/drawing/2014/main" id="{967F772D-B763-8DA5-7C38-9FCF3380FF2F}"/>
              </a:ext>
            </a:extLst>
          </p:cNvPr>
          <p:cNvSpPr txBox="1"/>
          <p:nvPr/>
        </p:nvSpPr>
        <p:spPr>
          <a:xfrm flipH="1">
            <a:off x="6186584" y="3282454"/>
            <a:ext cx="346562" cy="369332"/>
          </a:xfrm>
          <a:prstGeom prst="rect">
            <a:avLst/>
          </a:prstGeom>
          <a:noFill/>
        </p:spPr>
        <p:txBody>
          <a:bodyPr wrap="square" rtlCol="0">
            <a:spAutoFit/>
          </a:bodyPr>
          <a:lstStyle/>
          <a:p>
            <a:r>
              <a:rPr lang="it-IT" dirty="0">
                <a:solidFill>
                  <a:srgbClr val="C00000"/>
                </a:solidFill>
              </a:rPr>
              <a:t>2</a:t>
            </a:r>
          </a:p>
        </p:txBody>
      </p:sp>
      <p:sp>
        <p:nvSpPr>
          <p:cNvPr id="24" name="CasellaDiTesto 23">
            <a:extLst>
              <a:ext uri="{FF2B5EF4-FFF2-40B4-BE49-F238E27FC236}">
                <a16:creationId xmlns:a16="http://schemas.microsoft.com/office/drawing/2014/main" id="{C922F67D-DC8D-7253-54C8-A37B1501C07B}"/>
              </a:ext>
            </a:extLst>
          </p:cNvPr>
          <p:cNvSpPr txBox="1"/>
          <p:nvPr/>
        </p:nvSpPr>
        <p:spPr>
          <a:xfrm flipH="1">
            <a:off x="6186584" y="5622302"/>
            <a:ext cx="346562" cy="369332"/>
          </a:xfrm>
          <a:prstGeom prst="rect">
            <a:avLst/>
          </a:prstGeom>
          <a:noFill/>
        </p:spPr>
        <p:txBody>
          <a:bodyPr wrap="square" rtlCol="0">
            <a:spAutoFit/>
          </a:bodyPr>
          <a:lstStyle/>
          <a:p>
            <a:r>
              <a:rPr lang="it-IT" dirty="0">
                <a:solidFill>
                  <a:srgbClr val="C00000"/>
                </a:solidFill>
              </a:rPr>
              <a:t>8</a:t>
            </a:r>
          </a:p>
        </p:txBody>
      </p:sp>
      <p:sp>
        <p:nvSpPr>
          <p:cNvPr id="25" name="CasellaDiTesto 24">
            <a:extLst>
              <a:ext uri="{FF2B5EF4-FFF2-40B4-BE49-F238E27FC236}">
                <a16:creationId xmlns:a16="http://schemas.microsoft.com/office/drawing/2014/main" id="{D8BB6A36-D5E7-6E5E-8CEF-5DE6DFA974E5}"/>
              </a:ext>
            </a:extLst>
          </p:cNvPr>
          <p:cNvSpPr txBox="1"/>
          <p:nvPr/>
        </p:nvSpPr>
        <p:spPr>
          <a:xfrm>
            <a:off x="7177377" y="1491524"/>
            <a:ext cx="868488" cy="492443"/>
          </a:xfrm>
          <a:prstGeom prst="rect">
            <a:avLst/>
          </a:prstGeom>
          <a:noFill/>
        </p:spPr>
        <p:txBody>
          <a:bodyPr wrap="square" rtlCol="0">
            <a:spAutoFit/>
          </a:bodyPr>
          <a:lstStyle/>
          <a:p>
            <a:r>
              <a:rPr lang="it-IT" sz="2600" dirty="0" err="1"/>
              <a:t>ajt</a:t>
            </a:r>
            <a:endParaRPr lang="it-IT" sz="2600" dirty="0"/>
          </a:p>
        </p:txBody>
      </p:sp>
      <p:sp>
        <p:nvSpPr>
          <p:cNvPr id="26" name="CasellaDiTesto 25">
            <a:extLst>
              <a:ext uri="{FF2B5EF4-FFF2-40B4-BE49-F238E27FC236}">
                <a16:creationId xmlns:a16="http://schemas.microsoft.com/office/drawing/2014/main" id="{1D9840D6-734C-AA87-D6EB-88AEB68091FB}"/>
              </a:ext>
            </a:extLst>
          </p:cNvPr>
          <p:cNvSpPr txBox="1"/>
          <p:nvPr/>
        </p:nvSpPr>
        <p:spPr>
          <a:xfrm>
            <a:off x="9458915" y="1491523"/>
            <a:ext cx="485775" cy="492443"/>
          </a:xfrm>
          <a:prstGeom prst="rect">
            <a:avLst/>
          </a:prstGeom>
          <a:noFill/>
        </p:spPr>
        <p:txBody>
          <a:bodyPr wrap="square" rtlCol="0">
            <a:spAutoFit/>
          </a:bodyPr>
          <a:lstStyle/>
          <a:p>
            <a:r>
              <a:rPr lang="it-IT" sz="2600" dirty="0" err="1"/>
              <a:t>yj</a:t>
            </a:r>
            <a:endParaRPr lang="it-IT" sz="2600" dirty="0"/>
          </a:p>
        </p:txBody>
      </p:sp>
      <p:sp>
        <p:nvSpPr>
          <p:cNvPr id="28" name="CasellaDiTesto 27">
            <a:extLst>
              <a:ext uri="{FF2B5EF4-FFF2-40B4-BE49-F238E27FC236}">
                <a16:creationId xmlns:a16="http://schemas.microsoft.com/office/drawing/2014/main" id="{30A07D4F-4B9C-CC01-F9A3-36B827870B2C}"/>
              </a:ext>
            </a:extLst>
          </p:cNvPr>
          <p:cNvSpPr txBox="1"/>
          <p:nvPr/>
        </p:nvSpPr>
        <p:spPr>
          <a:xfrm flipH="1">
            <a:off x="10660509" y="4144971"/>
            <a:ext cx="697231" cy="584775"/>
          </a:xfrm>
          <a:prstGeom prst="rect">
            <a:avLst/>
          </a:prstGeom>
          <a:noFill/>
        </p:spPr>
        <p:txBody>
          <a:bodyPr wrap="square" rtlCol="0">
            <a:spAutoFit/>
          </a:bodyPr>
          <a:lstStyle/>
          <a:p>
            <a:r>
              <a:rPr lang="it-IT" sz="3200" dirty="0"/>
              <a:t>&gt;=</a:t>
            </a:r>
          </a:p>
        </p:txBody>
      </p:sp>
      <p:sp>
        <p:nvSpPr>
          <p:cNvPr id="29" name="CasellaDiTesto 28">
            <a:extLst>
              <a:ext uri="{FF2B5EF4-FFF2-40B4-BE49-F238E27FC236}">
                <a16:creationId xmlns:a16="http://schemas.microsoft.com/office/drawing/2014/main" id="{5739AD45-9319-CB02-73AE-6250D6EEBC37}"/>
              </a:ext>
            </a:extLst>
          </p:cNvPr>
          <p:cNvSpPr txBox="1"/>
          <p:nvPr/>
        </p:nvSpPr>
        <p:spPr>
          <a:xfrm>
            <a:off x="11357740" y="1499733"/>
            <a:ext cx="607888" cy="492443"/>
          </a:xfrm>
          <a:prstGeom prst="rect">
            <a:avLst/>
          </a:prstGeom>
          <a:noFill/>
        </p:spPr>
        <p:txBody>
          <a:bodyPr wrap="square" rtlCol="0">
            <a:spAutoFit/>
          </a:bodyPr>
          <a:lstStyle/>
          <a:p>
            <a:r>
              <a:rPr lang="it-IT" sz="2600" dirty="0" err="1"/>
              <a:t>dt</a:t>
            </a:r>
            <a:endParaRPr lang="it-IT" sz="2600" dirty="0"/>
          </a:p>
        </p:txBody>
      </p:sp>
      <p:graphicFrame>
        <p:nvGraphicFramePr>
          <p:cNvPr id="30" name="Tabella 30">
            <a:extLst>
              <a:ext uri="{FF2B5EF4-FFF2-40B4-BE49-F238E27FC236}">
                <a16:creationId xmlns:a16="http://schemas.microsoft.com/office/drawing/2014/main" id="{EEF46939-7175-27B6-65FA-DA43B7942DB4}"/>
              </a:ext>
            </a:extLst>
          </p:cNvPr>
          <p:cNvGraphicFramePr>
            <a:graphicFrameLocks noGrp="1"/>
          </p:cNvGraphicFramePr>
          <p:nvPr/>
        </p:nvGraphicFramePr>
        <p:xfrm>
          <a:off x="11440927" y="2858119"/>
          <a:ext cx="476568" cy="3212944"/>
        </p:xfrm>
        <a:graphic>
          <a:graphicData uri="http://schemas.openxmlformats.org/drawingml/2006/table">
            <a:tbl>
              <a:tblPr firstRow="1" bandRow="1">
                <a:tableStyleId>{073A0DAA-6AF3-43AB-8588-CEC1D06C72B9}</a:tableStyleId>
              </a:tblPr>
              <a:tblGrid>
                <a:gridCol w="476568">
                  <a:extLst>
                    <a:ext uri="{9D8B030D-6E8A-4147-A177-3AD203B41FA5}">
                      <a16:colId xmlns:a16="http://schemas.microsoft.com/office/drawing/2014/main" val="1577710908"/>
                    </a:ext>
                  </a:extLst>
                </a:gridCol>
              </a:tblGrid>
              <a:tr h="401618">
                <a:tc>
                  <a:txBody>
                    <a:bodyPr/>
                    <a:lstStyle/>
                    <a:p>
                      <a:r>
                        <a:rPr lang="it-IT"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8076981"/>
                  </a:ext>
                </a:extLst>
              </a:tr>
              <a:tr h="401618">
                <a:tc>
                  <a:txBody>
                    <a:bodyPr/>
                    <a:lstStyle/>
                    <a:p>
                      <a:r>
                        <a:rPr lang="it-IT" dirty="0"/>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88187818"/>
                  </a:ext>
                </a:extLst>
              </a:tr>
              <a:tr h="401618">
                <a:tc>
                  <a:txBody>
                    <a:bodyPr/>
                    <a:lstStyle/>
                    <a:p>
                      <a:r>
                        <a:rPr lang="it-IT"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8190919"/>
                  </a:ext>
                </a:extLst>
              </a:tr>
              <a:tr h="401618">
                <a:tc>
                  <a:txBody>
                    <a:bodyPr/>
                    <a:lstStyle/>
                    <a:p>
                      <a:r>
                        <a:rPr lang="it-IT" dirty="0"/>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8717299"/>
                  </a:ext>
                </a:extLst>
              </a:tr>
              <a:tr h="401618">
                <a:tc>
                  <a:txBody>
                    <a:bodyPr/>
                    <a:lstStyle/>
                    <a:p>
                      <a:r>
                        <a:rPr lang="it-IT" dirty="0"/>
                        <a:t>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4827"/>
                  </a:ext>
                </a:extLst>
              </a:tr>
              <a:tr h="401618">
                <a:tc>
                  <a:txBody>
                    <a:bodyPr/>
                    <a:lstStyle/>
                    <a:p>
                      <a:r>
                        <a:rPr lang="it-IT" dirty="0"/>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7780101"/>
                  </a:ext>
                </a:extLst>
              </a:tr>
              <a:tr h="401618">
                <a:tc>
                  <a:txBody>
                    <a:bodyPr/>
                    <a:lstStyle/>
                    <a:p>
                      <a:r>
                        <a:rPr lang="it-IT" dirty="0"/>
                        <a:t>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4114619"/>
                  </a:ext>
                </a:extLst>
              </a:tr>
              <a:tr h="401618">
                <a:tc>
                  <a:txBody>
                    <a:bodyPr/>
                    <a:lstStyle/>
                    <a:p>
                      <a:r>
                        <a:rPr lang="it-IT" dirty="0"/>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1284947"/>
                  </a:ext>
                </a:extLst>
              </a:tr>
            </a:tbl>
          </a:graphicData>
        </a:graphic>
      </p:graphicFrame>
      <p:graphicFrame>
        <p:nvGraphicFramePr>
          <p:cNvPr id="32" name="Tabella 32">
            <a:extLst>
              <a:ext uri="{FF2B5EF4-FFF2-40B4-BE49-F238E27FC236}">
                <a16:creationId xmlns:a16="http://schemas.microsoft.com/office/drawing/2014/main" id="{F623B3D5-AAB8-6CE5-3E96-4F180F04947B}"/>
              </a:ext>
            </a:extLst>
          </p:cNvPr>
          <p:cNvGraphicFramePr>
            <a:graphicFrameLocks noGrp="1"/>
          </p:cNvGraphicFramePr>
          <p:nvPr/>
        </p:nvGraphicFramePr>
        <p:xfrm>
          <a:off x="8749184" y="4252693"/>
          <a:ext cx="1799956" cy="387774"/>
        </p:xfrm>
        <a:graphic>
          <a:graphicData uri="http://schemas.openxmlformats.org/drawingml/2006/table">
            <a:tbl>
              <a:tblPr firstRow="1" bandRow="1">
                <a:tableStyleId>{073A0DAA-6AF3-43AB-8588-CEC1D06C72B9}</a:tableStyleId>
              </a:tblPr>
              <a:tblGrid>
                <a:gridCol w="449989">
                  <a:extLst>
                    <a:ext uri="{9D8B030D-6E8A-4147-A177-3AD203B41FA5}">
                      <a16:colId xmlns:a16="http://schemas.microsoft.com/office/drawing/2014/main" val="2959163686"/>
                    </a:ext>
                  </a:extLst>
                </a:gridCol>
                <a:gridCol w="449989">
                  <a:extLst>
                    <a:ext uri="{9D8B030D-6E8A-4147-A177-3AD203B41FA5}">
                      <a16:colId xmlns:a16="http://schemas.microsoft.com/office/drawing/2014/main" val="455101726"/>
                    </a:ext>
                  </a:extLst>
                </a:gridCol>
                <a:gridCol w="449989">
                  <a:extLst>
                    <a:ext uri="{9D8B030D-6E8A-4147-A177-3AD203B41FA5}">
                      <a16:colId xmlns:a16="http://schemas.microsoft.com/office/drawing/2014/main" val="2411545529"/>
                    </a:ext>
                  </a:extLst>
                </a:gridCol>
                <a:gridCol w="449989">
                  <a:extLst>
                    <a:ext uri="{9D8B030D-6E8A-4147-A177-3AD203B41FA5}">
                      <a16:colId xmlns:a16="http://schemas.microsoft.com/office/drawing/2014/main" val="1013403364"/>
                    </a:ext>
                  </a:extLst>
                </a:gridCol>
              </a:tblGrid>
              <a:tr h="387774">
                <a:tc>
                  <a:txBody>
                    <a:bodyPr/>
                    <a:lstStyle/>
                    <a:p>
                      <a:r>
                        <a:rPr lang="it-IT" dirty="0">
                          <a:solidFill>
                            <a:schemeClr val="tx1"/>
                          </a:solidFill>
                        </a:rPr>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5956379"/>
                  </a:ext>
                </a:extLst>
              </a:tr>
            </a:tbl>
          </a:graphicData>
        </a:graphic>
      </p:graphicFrame>
      <p:cxnSp>
        <p:nvCxnSpPr>
          <p:cNvPr id="34" name="Connettore diritto 33">
            <a:extLst>
              <a:ext uri="{FF2B5EF4-FFF2-40B4-BE49-F238E27FC236}">
                <a16:creationId xmlns:a16="http://schemas.microsoft.com/office/drawing/2014/main" id="{3D778625-DA99-9450-8797-8E41601E7A49}"/>
              </a:ext>
            </a:extLst>
          </p:cNvPr>
          <p:cNvCxnSpPr/>
          <p:nvPr/>
        </p:nvCxnSpPr>
        <p:spPr>
          <a:xfrm>
            <a:off x="5295900" y="804412"/>
            <a:ext cx="0" cy="5301113"/>
          </a:xfrm>
          <a:prstGeom prst="line">
            <a:avLst/>
          </a:prstGeom>
          <a:ln>
            <a:solidFill>
              <a:schemeClr val="accent6">
                <a:lumMod val="75000"/>
              </a:schemeClr>
            </a:solidFill>
          </a:ln>
        </p:spPr>
        <p:style>
          <a:lnRef idx="1">
            <a:schemeClr val="dk1"/>
          </a:lnRef>
          <a:fillRef idx="0">
            <a:schemeClr val="dk1"/>
          </a:fillRef>
          <a:effectRef idx="0">
            <a:schemeClr val="dk1"/>
          </a:effectRef>
          <a:fontRef idx="minor">
            <a:schemeClr val="tx1"/>
          </a:fontRef>
        </p:style>
      </p:cxnSp>
      <p:sp>
        <p:nvSpPr>
          <p:cNvPr id="35" name="CasellaDiTesto 34">
            <a:extLst>
              <a:ext uri="{FF2B5EF4-FFF2-40B4-BE49-F238E27FC236}">
                <a16:creationId xmlns:a16="http://schemas.microsoft.com/office/drawing/2014/main" id="{DCF43464-0E85-ACC6-7DD1-B8B877FC1744}"/>
              </a:ext>
            </a:extLst>
          </p:cNvPr>
          <p:cNvSpPr txBox="1"/>
          <p:nvPr/>
        </p:nvSpPr>
        <p:spPr>
          <a:xfrm flipH="1">
            <a:off x="6635529" y="270512"/>
            <a:ext cx="974926" cy="369332"/>
          </a:xfrm>
          <a:prstGeom prst="rect">
            <a:avLst/>
          </a:prstGeom>
          <a:noFill/>
        </p:spPr>
        <p:txBody>
          <a:bodyPr wrap="square" rtlCol="0">
            <a:spAutoFit/>
          </a:bodyPr>
          <a:lstStyle/>
          <a:p>
            <a:r>
              <a:rPr lang="it-IT" dirty="0">
                <a:solidFill>
                  <a:srgbClr val="C00000"/>
                </a:solidFill>
              </a:rPr>
              <a:t>Vincolo</a:t>
            </a:r>
          </a:p>
        </p:txBody>
      </p:sp>
      <p:sp>
        <p:nvSpPr>
          <p:cNvPr id="36" name="CasellaDiTesto 35">
            <a:extLst>
              <a:ext uri="{FF2B5EF4-FFF2-40B4-BE49-F238E27FC236}">
                <a16:creationId xmlns:a16="http://schemas.microsoft.com/office/drawing/2014/main" id="{7E6B2EAC-3A7E-41BB-E03F-BB61CF6D59BB}"/>
              </a:ext>
            </a:extLst>
          </p:cNvPr>
          <p:cNvSpPr txBox="1"/>
          <p:nvPr/>
        </p:nvSpPr>
        <p:spPr>
          <a:xfrm>
            <a:off x="440252" y="187193"/>
            <a:ext cx="1997726" cy="369332"/>
          </a:xfrm>
          <a:prstGeom prst="rect">
            <a:avLst/>
          </a:prstGeom>
          <a:noFill/>
        </p:spPr>
        <p:txBody>
          <a:bodyPr wrap="none" rtlCol="0">
            <a:spAutoFit/>
          </a:bodyPr>
          <a:lstStyle/>
          <a:p>
            <a:r>
              <a:rPr lang="it-IT" dirty="0">
                <a:solidFill>
                  <a:srgbClr val="C00000"/>
                </a:solidFill>
              </a:rPr>
              <a:t>Funzione obiettivo</a:t>
            </a:r>
          </a:p>
        </p:txBody>
      </p:sp>
      <p:sp>
        <p:nvSpPr>
          <p:cNvPr id="37" name="CasellaDiTesto 36">
            <a:extLst>
              <a:ext uri="{FF2B5EF4-FFF2-40B4-BE49-F238E27FC236}">
                <a16:creationId xmlns:a16="http://schemas.microsoft.com/office/drawing/2014/main" id="{3F90AB67-CA50-3EFC-5C5D-30AEEEDFD616}"/>
              </a:ext>
            </a:extLst>
          </p:cNvPr>
          <p:cNvSpPr txBox="1"/>
          <p:nvPr/>
        </p:nvSpPr>
        <p:spPr>
          <a:xfrm>
            <a:off x="1054618" y="1492839"/>
            <a:ext cx="579651" cy="492443"/>
          </a:xfrm>
          <a:prstGeom prst="rect">
            <a:avLst/>
          </a:prstGeom>
          <a:noFill/>
        </p:spPr>
        <p:txBody>
          <a:bodyPr wrap="square" rtlCol="0">
            <a:spAutoFit/>
          </a:bodyPr>
          <a:lstStyle/>
          <a:p>
            <a:r>
              <a:rPr lang="it-IT" sz="2600" dirty="0" err="1"/>
              <a:t>wj</a:t>
            </a:r>
            <a:endParaRPr lang="it-IT" sz="2600" dirty="0"/>
          </a:p>
        </p:txBody>
      </p:sp>
      <p:sp>
        <p:nvSpPr>
          <p:cNvPr id="38" name="CasellaDiTesto 37">
            <a:extLst>
              <a:ext uri="{FF2B5EF4-FFF2-40B4-BE49-F238E27FC236}">
                <a16:creationId xmlns:a16="http://schemas.microsoft.com/office/drawing/2014/main" id="{73F268DA-4914-A6DD-36A7-45C8ECF86F59}"/>
              </a:ext>
            </a:extLst>
          </p:cNvPr>
          <p:cNvSpPr txBox="1"/>
          <p:nvPr/>
        </p:nvSpPr>
        <p:spPr>
          <a:xfrm>
            <a:off x="3866695" y="1491523"/>
            <a:ext cx="485775" cy="492443"/>
          </a:xfrm>
          <a:prstGeom prst="rect">
            <a:avLst/>
          </a:prstGeom>
          <a:noFill/>
        </p:spPr>
        <p:txBody>
          <a:bodyPr wrap="square" rtlCol="0">
            <a:spAutoFit/>
          </a:bodyPr>
          <a:lstStyle/>
          <a:p>
            <a:r>
              <a:rPr lang="it-IT" sz="2600" dirty="0" err="1"/>
              <a:t>yj</a:t>
            </a:r>
            <a:endParaRPr lang="it-IT" sz="2600" dirty="0"/>
          </a:p>
        </p:txBody>
      </p:sp>
      <p:graphicFrame>
        <p:nvGraphicFramePr>
          <p:cNvPr id="39" name="Tabella 32">
            <a:extLst>
              <a:ext uri="{FF2B5EF4-FFF2-40B4-BE49-F238E27FC236}">
                <a16:creationId xmlns:a16="http://schemas.microsoft.com/office/drawing/2014/main" id="{3E00A3FA-D078-C0F4-EEE4-5663BD7BF2F6}"/>
              </a:ext>
            </a:extLst>
          </p:cNvPr>
          <p:cNvGraphicFramePr>
            <a:graphicFrameLocks noGrp="1"/>
          </p:cNvGraphicFramePr>
          <p:nvPr/>
        </p:nvGraphicFramePr>
        <p:xfrm>
          <a:off x="3205422" y="2831420"/>
          <a:ext cx="1799956" cy="387774"/>
        </p:xfrm>
        <a:graphic>
          <a:graphicData uri="http://schemas.openxmlformats.org/drawingml/2006/table">
            <a:tbl>
              <a:tblPr firstRow="1" bandRow="1">
                <a:tableStyleId>{073A0DAA-6AF3-43AB-8588-CEC1D06C72B9}</a:tableStyleId>
              </a:tblPr>
              <a:tblGrid>
                <a:gridCol w="449989">
                  <a:extLst>
                    <a:ext uri="{9D8B030D-6E8A-4147-A177-3AD203B41FA5}">
                      <a16:colId xmlns:a16="http://schemas.microsoft.com/office/drawing/2014/main" val="2959163686"/>
                    </a:ext>
                  </a:extLst>
                </a:gridCol>
                <a:gridCol w="449989">
                  <a:extLst>
                    <a:ext uri="{9D8B030D-6E8A-4147-A177-3AD203B41FA5}">
                      <a16:colId xmlns:a16="http://schemas.microsoft.com/office/drawing/2014/main" val="455101726"/>
                    </a:ext>
                  </a:extLst>
                </a:gridCol>
                <a:gridCol w="449989">
                  <a:extLst>
                    <a:ext uri="{9D8B030D-6E8A-4147-A177-3AD203B41FA5}">
                      <a16:colId xmlns:a16="http://schemas.microsoft.com/office/drawing/2014/main" val="2411545529"/>
                    </a:ext>
                  </a:extLst>
                </a:gridCol>
                <a:gridCol w="449989">
                  <a:extLst>
                    <a:ext uri="{9D8B030D-6E8A-4147-A177-3AD203B41FA5}">
                      <a16:colId xmlns:a16="http://schemas.microsoft.com/office/drawing/2014/main" val="1013403364"/>
                    </a:ext>
                  </a:extLst>
                </a:gridCol>
              </a:tblGrid>
              <a:tr h="387774">
                <a:tc>
                  <a:txBody>
                    <a:bodyPr/>
                    <a:lstStyle/>
                    <a:p>
                      <a:r>
                        <a:rPr lang="it-IT" dirty="0">
                          <a:solidFill>
                            <a:schemeClr val="tx1"/>
                          </a:solidFill>
                        </a:rPr>
                        <a:t>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5956379"/>
                  </a:ext>
                </a:extLst>
              </a:tr>
            </a:tbl>
          </a:graphicData>
        </a:graphic>
      </p:graphicFrame>
      <p:graphicFrame>
        <p:nvGraphicFramePr>
          <p:cNvPr id="40" name="Tabella 32">
            <a:extLst>
              <a:ext uri="{FF2B5EF4-FFF2-40B4-BE49-F238E27FC236}">
                <a16:creationId xmlns:a16="http://schemas.microsoft.com/office/drawing/2014/main" id="{02314B5B-8011-7EA1-5370-565CF6AB0F02}"/>
              </a:ext>
            </a:extLst>
          </p:cNvPr>
          <p:cNvGraphicFramePr>
            <a:graphicFrameLocks noGrp="1"/>
          </p:cNvGraphicFramePr>
          <p:nvPr/>
        </p:nvGraphicFramePr>
        <p:xfrm>
          <a:off x="226372" y="2831420"/>
          <a:ext cx="2236144" cy="387774"/>
        </p:xfrm>
        <a:graphic>
          <a:graphicData uri="http://schemas.openxmlformats.org/drawingml/2006/table">
            <a:tbl>
              <a:tblPr firstRow="1" bandRow="1">
                <a:tableStyleId>{073A0DAA-6AF3-43AB-8588-CEC1D06C72B9}</a:tableStyleId>
              </a:tblPr>
              <a:tblGrid>
                <a:gridCol w="559036">
                  <a:extLst>
                    <a:ext uri="{9D8B030D-6E8A-4147-A177-3AD203B41FA5}">
                      <a16:colId xmlns:a16="http://schemas.microsoft.com/office/drawing/2014/main" val="2959163686"/>
                    </a:ext>
                  </a:extLst>
                </a:gridCol>
                <a:gridCol w="559036">
                  <a:extLst>
                    <a:ext uri="{9D8B030D-6E8A-4147-A177-3AD203B41FA5}">
                      <a16:colId xmlns:a16="http://schemas.microsoft.com/office/drawing/2014/main" val="455101726"/>
                    </a:ext>
                  </a:extLst>
                </a:gridCol>
                <a:gridCol w="559036">
                  <a:extLst>
                    <a:ext uri="{9D8B030D-6E8A-4147-A177-3AD203B41FA5}">
                      <a16:colId xmlns:a16="http://schemas.microsoft.com/office/drawing/2014/main" val="2411545529"/>
                    </a:ext>
                  </a:extLst>
                </a:gridCol>
                <a:gridCol w="559036">
                  <a:extLst>
                    <a:ext uri="{9D8B030D-6E8A-4147-A177-3AD203B41FA5}">
                      <a16:colId xmlns:a16="http://schemas.microsoft.com/office/drawing/2014/main" val="1013403364"/>
                    </a:ext>
                  </a:extLst>
                </a:gridCol>
              </a:tblGrid>
              <a:tr h="387774">
                <a:tc>
                  <a:txBody>
                    <a:bodyPr/>
                    <a:lstStyle/>
                    <a:p>
                      <a:r>
                        <a:rPr lang="it-IT"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it-IT"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5956379"/>
                  </a:ext>
                </a:extLst>
              </a:tr>
            </a:tbl>
          </a:graphicData>
        </a:graphic>
      </p:graphicFrame>
      <p:pic>
        <p:nvPicPr>
          <p:cNvPr id="41" name="Immagine 40">
            <a:extLst>
              <a:ext uri="{FF2B5EF4-FFF2-40B4-BE49-F238E27FC236}">
                <a16:creationId xmlns:a16="http://schemas.microsoft.com/office/drawing/2014/main" id="{764F7412-BAEC-EDD7-A1B2-B771B0CC135A}"/>
              </a:ext>
            </a:extLst>
          </p:cNvPr>
          <p:cNvPicPr>
            <a:picLocks noChangeAspect="1"/>
          </p:cNvPicPr>
          <p:nvPr/>
        </p:nvPicPr>
        <p:blipFill>
          <a:blip r:embed="rId2"/>
          <a:stretch>
            <a:fillRect/>
          </a:stretch>
        </p:blipFill>
        <p:spPr>
          <a:xfrm>
            <a:off x="2808639" y="135909"/>
            <a:ext cx="1489412" cy="499906"/>
          </a:xfrm>
          <a:prstGeom prst="rect">
            <a:avLst/>
          </a:prstGeom>
        </p:spPr>
      </p:pic>
      <p:pic>
        <p:nvPicPr>
          <p:cNvPr id="42" name="Immagine 41">
            <a:extLst>
              <a:ext uri="{FF2B5EF4-FFF2-40B4-BE49-F238E27FC236}">
                <a16:creationId xmlns:a16="http://schemas.microsoft.com/office/drawing/2014/main" id="{BAA4C509-DE62-FCC2-9B0E-1F254FF9F51E}"/>
              </a:ext>
            </a:extLst>
          </p:cNvPr>
          <p:cNvPicPr>
            <a:picLocks noChangeAspect="1"/>
          </p:cNvPicPr>
          <p:nvPr/>
        </p:nvPicPr>
        <p:blipFill>
          <a:blip r:embed="rId3"/>
          <a:stretch>
            <a:fillRect/>
          </a:stretch>
        </p:blipFill>
        <p:spPr>
          <a:xfrm>
            <a:off x="7893951" y="132012"/>
            <a:ext cx="2420488" cy="646331"/>
          </a:xfrm>
          <a:prstGeom prst="rect">
            <a:avLst/>
          </a:prstGeom>
        </p:spPr>
      </p:pic>
    </p:spTree>
    <p:extLst>
      <p:ext uri="{BB962C8B-B14F-4D97-AF65-F5344CB8AC3E}">
        <p14:creationId xmlns:p14="http://schemas.microsoft.com/office/powerpoint/2010/main" val="42851301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10;&#10;Descrizione generata automaticamente">
            <a:extLst>
              <a:ext uri="{FF2B5EF4-FFF2-40B4-BE49-F238E27FC236}">
                <a16:creationId xmlns:a16="http://schemas.microsoft.com/office/drawing/2014/main" id="{18EA77F9-D3D1-4A98-1BE3-C5572DB910CD}"/>
              </a:ext>
            </a:extLst>
          </p:cNvPr>
          <p:cNvPicPr>
            <a:picLocks noChangeAspect="1"/>
          </p:cNvPicPr>
          <p:nvPr/>
        </p:nvPicPr>
        <p:blipFill>
          <a:blip r:embed="rId2"/>
          <a:stretch>
            <a:fillRect/>
          </a:stretch>
        </p:blipFill>
        <p:spPr>
          <a:xfrm>
            <a:off x="400482" y="756864"/>
            <a:ext cx="11222016" cy="5344271"/>
          </a:xfrm>
          <a:prstGeom prst="rect">
            <a:avLst/>
          </a:prstGeom>
        </p:spPr>
      </p:pic>
      <p:sp>
        <p:nvSpPr>
          <p:cNvPr id="5" name="CasellaDiTesto 4">
            <a:extLst>
              <a:ext uri="{FF2B5EF4-FFF2-40B4-BE49-F238E27FC236}">
                <a16:creationId xmlns:a16="http://schemas.microsoft.com/office/drawing/2014/main" id="{88F34AD9-07C6-65AE-C74F-C520E2B9AEAA}"/>
              </a:ext>
            </a:extLst>
          </p:cNvPr>
          <p:cNvSpPr txBox="1"/>
          <p:nvPr/>
        </p:nvSpPr>
        <p:spPr>
          <a:xfrm>
            <a:off x="248574" y="88777"/>
            <a:ext cx="8735628" cy="369332"/>
          </a:xfrm>
          <a:prstGeom prst="rect">
            <a:avLst/>
          </a:prstGeom>
          <a:noFill/>
        </p:spPr>
        <p:txBody>
          <a:bodyPr wrap="square" rtlCol="0">
            <a:spAutoFit/>
          </a:bodyPr>
          <a:lstStyle/>
          <a:p>
            <a:r>
              <a:rPr lang="it-IT" dirty="0">
                <a:solidFill>
                  <a:srgbClr val="C00000"/>
                </a:solidFill>
              </a:rPr>
              <a:t>CREAZIONE GRAFICO CHE ILLUSTRA IL NUMERO DEI LAVORATORI PER OGNI SHIFT</a:t>
            </a:r>
          </a:p>
        </p:txBody>
      </p:sp>
      <p:sp>
        <p:nvSpPr>
          <p:cNvPr id="6" name="CasellaDiTesto 5">
            <a:extLst>
              <a:ext uri="{FF2B5EF4-FFF2-40B4-BE49-F238E27FC236}">
                <a16:creationId xmlns:a16="http://schemas.microsoft.com/office/drawing/2014/main" id="{01C57D25-1BC1-076D-F86A-2B2E6C3EFCD8}"/>
              </a:ext>
            </a:extLst>
          </p:cNvPr>
          <p:cNvSpPr txBox="1"/>
          <p:nvPr/>
        </p:nvSpPr>
        <p:spPr>
          <a:xfrm flipH="1">
            <a:off x="3765462" y="1792846"/>
            <a:ext cx="1916246" cy="369332"/>
          </a:xfrm>
          <a:prstGeom prst="rect">
            <a:avLst/>
          </a:prstGeom>
          <a:noFill/>
        </p:spPr>
        <p:txBody>
          <a:bodyPr wrap="square" rtlCol="0">
            <a:spAutoFit/>
          </a:bodyPr>
          <a:lstStyle/>
          <a:p>
            <a:r>
              <a:rPr lang="it-IT" dirty="0"/>
              <a:t>Etichetta asse x</a:t>
            </a:r>
          </a:p>
        </p:txBody>
      </p:sp>
      <p:sp>
        <p:nvSpPr>
          <p:cNvPr id="7" name="CasellaDiTesto 6">
            <a:extLst>
              <a:ext uri="{FF2B5EF4-FFF2-40B4-BE49-F238E27FC236}">
                <a16:creationId xmlns:a16="http://schemas.microsoft.com/office/drawing/2014/main" id="{2A57CE5C-5BD7-2A28-CCA0-9B03B1C71631}"/>
              </a:ext>
            </a:extLst>
          </p:cNvPr>
          <p:cNvSpPr txBox="1"/>
          <p:nvPr/>
        </p:nvSpPr>
        <p:spPr>
          <a:xfrm flipH="1">
            <a:off x="5255580" y="2058255"/>
            <a:ext cx="1916246" cy="369332"/>
          </a:xfrm>
          <a:prstGeom prst="rect">
            <a:avLst/>
          </a:prstGeom>
          <a:noFill/>
        </p:spPr>
        <p:txBody>
          <a:bodyPr wrap="square" rtlCol="0">
            <a:spAutoFit/>
          </a:bodyPr>
          <a:lstStyle/>
          <a:p>
            <a:r>
              <a:rPr lang="it-IT" dirty="0"/>
              <a:t>Etichetta asse y</a:t>
            </a:r>
          </a:p>
        </p:txBody>
      </p:sp>
      <p:sp>
        <p:nvSpPr>
          <p:cNvPr id="9" name="CasellaDiTesto 8">
            <a:extLst>
              <a:ext uri="{FF2B5EF4-FFF2-40B4-BE49-F238E27FC236}">
                <a16:creationId xmlns:a16="http://schemas.microsoft.com/office/drawing/2014/main" id="{F415EC0C-0A8F-9A16-3B30-6A3F85522779}"/>
              </a:ext>
            </a:extLst>
          </p:cNvPr>
          <p:cNvSpPr txBox="1"/>
          <p:nvPr/>
        </p:nvSpPr>
        <p:spPr>
          <a:xfrm flipH="1">
            <a:off x="2483302" y="2828828"/>
            <a:ext cx="8817971" cy="369332"/>
          </a:xfrm>
          <a:prstGeom prst="rect">
            <a:avLst/>
          </a:prstGeom>
          <a:noFill/>
        </p:spPr>
        <p:txBody>
          <a:bodyPr wrap="square" rtlCol="0">
            <a:spAutoFit/>
          </a:bodyPr>
          <a:lstStyle/>
          <a:p>
            <a:r>
              <a:rPr lang="it-IT" dirty="0"/>
              <a:t>Indica come deve essere il riquadro degli assi, cioè rapporto tra altezza e larghezza</a:t>
            </a:r>
          </a:p>
        </p:txBody>
      </p:sp>
      <p:sp>
        <p:nvSpPr>
          <p:cNvPr id="10" name="CasellaDiTesto 9">
            <a:extLst>
              <a:ext uri="{FF2B5EF4-FFF2-40B4-BE49-F238E27FC236}">
                <a16:creationId xmlns:a16="http://schemas.microsoft.com/office/drawing/2014/main" id="{625918AA-59EA-2AC6-0885-C8A027B8F4F2}"/>
              </a:ext>
            </a:extLst>
          </p:cNvPr>
          <p:cNvSpPr txBox="1"/>
          <p:nvPr/>
        </p:nvSpPr>
        <p:spPr>
          <a:xfrm flipH="1">
            <a:off x="400482" y="4385569"/>
            <a:ext cx="5526498" cy="369332"/>
          </a:xfrm>
          <a:prstGeom prst="rect">
            <a:avLst/>
          </a:prstGeom>
          <a:noFill/>
        </p:spPr>
        <p:txBody>
          <a:bodyPr wrap="square" rtlCol="0">
            <a:spAutoFit/>
          </a:bodyPr>
          <a:lstStyle/>
          <a:p>
            <a:r>
              <a:rPr lang="it-IT" dirty="0"/>
              <a:t>Crea un grafico a barre</a:t>
            </a:r>
          </a:p>
        </p:txBody>
      </p:sp>
    </p:spTree>
    <p:extLst>
      <p:ext uri="{BB962C8B-B14F-4D97-AF65-F5344CB8AC3E}">
        <p14:creationId xmlns:p14="http://schemas.microsoft.com/office/powerpoint/2010/main" val="894741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D30BE34-B28B-391C-0A0E-E993D95B8DE7}"/>
              </a:ext>
            </a:extLst>
          </p:cNvPr>
          <p:cNvPicPr>
            <a:picLocks noChangeAspect="1"/>
          </p:cNvPicPr>
          <p:nvPr/>
        </p:nvPicPr>
        <p:blipFill>
          <a:blip r:embed="rId2"/>
          <a:stretch>
            <a:fillRect/>
          </a:stretch>
        </p:blipFill>
        <p:spPr>
          <a:xfrm>
            <a:off x="3903759" y="1378998"/>
            <a:ext cx="6249029" cy="5335710"/>
          </a:xfrm>
          <a:prstGeom prst="rect">
            <a:avLst/>
          </a:prstGeom>
        </p:spPr>
      </p:pic>
      <p:sp>
        <p:nvSpPr>
          <p:cNvPr id="5" name="CasellaDiTesto 4">
            <a:extLst>
              <a:ext uri="{FF2B5EF4-FFF2-40B4-BE49-F238E27FC236}">
                <a16:creationId xmlns:a16="http://schemas.microsoft.com/office/drawing/2014/main" id="{F26E0391-37CB-0B5B-D385-44E28FA7A7E0}"/>
              </a:ext>
            </a:extLst>
          </p:cNvPr>
          <p:cNvSpPr txBox="1"/>
          <p:nvPr/>
        </p:nvSpPr>
        <p:spPr>
          <a:xfrm>
            <a:off x="301840" y="168676"/>
            <a:ext cx="1204176" cy="430887"/>
          </a:xfrm>
          <a:prstGeom prst="rect">
            <a:avLst/>
          </a:prstGeom>
          <a:noFill/>
        </p:spPr>
        <p:txBody>
          <a:bodyPr wrap="none" rtlCol="0">
            <a:spAutoFit/>
          </a:bodyPr>
          <a:lstStyle/>
          <a:p>
            <a:r>
              <a:rPr lang="it-IT" sz="2200" dirty="0">
                <a:solidFill>
                  <a:srgbClr val="C00000"/>
                </a:solidFill>
              </a:rPr>
              <a:t>OUTPUT</a:t>
            </a:r>
          </a:p>
        </p:txBody>
      </p:sp>
    </p:spTree>
    <p:extLst>
      <p:ext uri="{BB962C8B-B14F-4D97-AF65-F5344CB8AC3E}">
        <p14:creationId xmlns:p14="http://schemas.microsoft.com/office/powerpoint/2010/main" val="1581906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testo&#10;&#10;Descrizione generata automaticamente">
            <a:extLst>
              <a:ext uri="{FF2B5EF4-FFF2-40B4-BE49-F238E27FC236}">
                <a16:creationId xmlns:a16="http://schemas.microsoft.com/office/drawing/2014/main" id="{C085777A-B94A-F3DC-D26A-469A0FB63D93}"/>
              </a:ext>
            </a:extLst>
          </p:cNvPr>
          <p:cNvPicPr>
            <a:picLocks noChangeAspect="1"/>
          </p:cNvPicPr>
          <p:nvPr/>
        </p:nvPicPr>
        <p:blipFill>
          <a:blip r:embed="rId2"/>
          <a:stretch>
            <a:fillRect/>
          </a:stretch>
        </p:blipFill>
        <p:spPr>
          <a:xfrm>
            <a:off x="411865" y="2644171"/>
            <a:ext cx="9364382" cy="1800476"/>
          </a:xfrm>
          <a:prstGeom prst="rect">
            <a:avLst/>
          </a:prstGeom>
        </p:spPr>
      </p:pic>
      <p:sp>
        <p:nvSpPr>
          <p:cNvPr id="14" name="CasellaDiTesto 13">
            <a:extLst>
              <a:ext uri="{FF2B5EF4-FFF2-40B4-BE49-F238E27FC236}">
                <a16:creationId xmlns:a16="http://schemas.microsoft.com/office/drawing/2014/main" id="{C7F8D218-BAD9-A69B-AAF4-EBB139503578}"/>
              </a:ext>
            </a:extLst>
          </p:cNvPr>
          <p:cNvSpPr txBox="1"/>
          <p:nvPr/>
        </p:nvSpPr>
        <p:spPr>
          <a:xfrm>
            <a:off x="411865" y="843379"/>
            <a:ext cx="10791754" cy="984885"/>
          </a:xfrm>
          <a:prstGeom prst="rect">
            <a:avLst/>
          </a:prstGeom>
          <a:noFill/>
        </p:spPr>
        <p:txBody>
          <a:bodyPr wrap="square" rtlCol="0">
            <a:spAutoFit/>
          </a:bodyPr>
          <a:lstStyle/>
          <a:p>
            <a:r>
              <a:rPr lang="it-IT" sz="2000" dirty="0">
                <a:solidFill>
                  <a:schemeClr val="accent6">
                    <a:lumMod val="50000"/>
                  </a:schemeClr>
                </a:solidFill>
              </a:rPr>
              <a:t>Come già detto, l’obiettivo era la minimizzazione della quantità di denaro spesa per il personale.</a:t>
            </a:r>
          </a:p>
          <a:p>
            <a:r>
              <a:rPr lang="it-IT" sz="2000" dirty="0">
                <a:solidFill>
                  <a:schemeClr val="accent6">
                    <a:lumMod val="50000"/>
                  </a:schemeClr>
                </a:solidFill>
              </a:rPr>
              <a:t>Nella seguente tabella è mostrato l’importo totale utilizzato per tutti i lavoratori. </a:t>
            </a:r>
          </a:p>
          <a:p>
            <a:endParaRPr lang="it-IT" dirty="0"/>
          </a:p>
        </p:txBody>
      </p:sp>
    </p:spTree>
    <p:extLst>
      <p:ext uri="{BB962C8B-B14F-4D97-AF65-F5344CB8AC3E}">
        <p14:creationId xmlns:p14="http://schemas.microsoft.com/office/powerpoint/2010/main" val="4037393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046E54-F59F-BC3B-CBE6-FE642BE50BF0}"/>
              </a:ext>
            </a:extLst>
          </p:cNvPr>
          <p:cNvSpPr>
            <a:spLocks noGrp="1"/>
          </p:cNvSpPr>
          <p:nvPr>
            <p:ph type="title"/>
          </p:nvPr>
        </p:nvSpPr>
        <p:spPr>
          <a:xfrm>
            <a:off x="1788160" y="2856384"/>
            <a:ext cx="9377680" cy="846301"/>
          </a:xfrm>
        </p:spPr>
        <p:txBody>
          <a:bodyPr>
            <a:noAutofit/>
          </a:bodyPr>
          <a:lstStyle/>
          <a:p>
            <a:r>
              <a:rPr lang="it-IT" sz="5000" dirty="0"/>
              <a:t>GRAZIE PER L’ATTENZIONE !!</a:t>
            </a:r>
          </a:p>
        </p:txBody>
      </p:sp>
      <p:sp>
        <p:nvSpPr>
          <p:cNvPr id="3" name="Segnaposto testo 2">
            <a:extLst>
              <a:ext uri="{FF2B5EF4-FFF2-40B4-BE49-F238E27FC236}">
                <a16:creationId xmlns:a16="http://schemas.microsoft.com/office/drawing/2014/main" id="{4DBCB0DD-4DC0-BB5F-E7BD-790399FA9E77}"/>
              </a:ext>
            </a:extLst>
          </p:cNvPr>
          <p:cNvSpPr>
            <a:spLocks noGrp="1"/>
          </p:cNvSpPr>
          <p:nvPr>
            <p:ph type="body" sz="quarter" idx="13"/>
          </p:nvPr>
        </p:nvSpPr>
        <p:spPr>
          <a:xfrm>
            <a:off x="2380631" y="4380230"/>
            <a:ext cx="7078098" cy="1665605"/>
          </a:xfrm>
        </p:spPr>
        <p:txBody>
          <a:bodyPr>
            <a:normAutofit/>
          </a:bodyPr>
          <a:lstStyle/>
          <a:p>
            <a:pPr algn="ctr"/>
            <a:r>
              <a:rPr lang="it-IT" dirty="0"/>
              <a:t>CARMINE PALO </a:t>
            </a:r>
          </a:p>
          <a:p>
            <a:pPr algn="ctr"/>
            <a:r>
              <a:rPr lang="it-IT" dirty="0"/>
              <a:t>HALYNA ZAMORKA</a:t>
            </a:r>
          </a:p>
          <a:p>
            <a:pPr algn="ctr"/>
            <a:r>
              <a:rPr lang="it-IT" dirty="0"/>
              <a:t>MARIKA DILETTA ALISON DELLA PERUTA </a:t>
            </a:r>
          </a:p>
          <a:p>
            <a:pPr algn="ctr"/>
            <a:r>
              <a:rPr lang="it-IT" dirty="0"/>
              <a:t>MARIALUISA DI SIERO </a:t>
            </a:r>
          </a:p>
          <a:p>
            <a:pPr algn="ctr"/>
            <a:endParaRPr lang="it-IT" dirty="0"/>
          </a:p>
        </p:txBody>
      </p:sp>
      <p:sp>
        <p:nvSpPr>
          <p:cNvPr id="9" name="Segnaposto data 8">
            <a:extLst>
              <a:ext uri="{FF2B5EF4-FFF2-40B4-BE49-F238E27FC236}">
                <a16:creationId xmlns:a16="http://schemas.microsoft.com/office/drawing/2014/main" id="{C50D80CD-A236-B6AC-7856-BBC1909F45FE}"/>
              </a:ext>
            </a:extLst>
          </p:cNvPr>
          <p:cNvSpPr>
            <a:spLocks noGrp="1"/>
          </p:cNvSpPr>
          <p:nvPr>
            <p:ph type="dt" sz="half" idx="20"/>
          </p:nvPr>
        </p:nvSpPr>
        <p:spPr/>
        <p:txBody>
          <a:bodyPr/>
          <a:lstStyle/>
          <a:p>
            <a:pPr rtl="0"/>
            <a:r>
              <a:rPr lang="it-IT" noProof="0"/>
              <a:t>20XX</a:t>
            </a:r>
          </a:p>
        </p:txBody>
      </p:sp>
      <p:sp>
        <p:nvSpPr>
          <p:cNvPr id="10" name="Segnaposto piè di pagina 9">
            <a:extLst>
              <a:ext uri="{FF2B5EF4-FFF2-40B4-BE49-F238E27FC236}">
                <a16:creationId xmlns:a16="http://schemas.microsoft.com/office/drawing/2014/main" id="{24D598D7-35E1-4BD3-D6E1-3332149876C7}"/>
              </a:ext>
            </a:extLst>
          </p:cNvPr>
          <p:cNvSpPr>
            <a:spLocks noGrp="1"/>
          </p:cNvSpPr>
          <p:nvPr>
            <p:ph type="ftr" sz="quarter" idx="21"/>
          </p:nvPr>
        </p:nvSpPr>
        <p:spPr/>
        <p:txBody>
          <a:bodyPr/>
          <a:lstStyle/>
          <a:p>
            <a:pPr rtl="0"/>
            <a:r>
              <a:rPr lang="it-IT" noProof="0"/>
              <a:t>Presentazione</a:t>
            </a:r>
          </a:p>
        </p:txBody>
      </p:sp>
      <p:sp>
        <p:nvSpPr>
          <p:cNvPr id="11" name="Segnaposto numero diapositiva 10">
            <a:extLst>
              <a:ext uri="{FF2B5EF4-FFF2-40B4-BE49-F238E27FC236}">
                <a16:creationId xmlns:a16="http://schemas.microsoft.com/office/drawing/2014/main" id="{51CAE999-4061-17AF-14D7-188C1BFD17E3}"/>
              </a:ext>
            </a:extLst>
          </p:cNvPr>
          <p:cNvSpPr>
            <a:spLocks noGrp="1"/>
          </p:cNvSpPr>
          <p:nvPr>
            <p:ph type="sldNum" sz="quarter" idx="22"/>
          </p:nvPr>
        </p:nvSpPr>
        <p:spPr/>
        <p:txBody>
          <a:bodyPr/>
          <a:lstStyle/>
          <a:p>
            <a:pPr rtl="0"/>
            <a:fld id="{B5CEABB6-07DC-46E8-9B57-56EC44A396E5}" type="slidenum">
              <a:rPr lang="it-IT" noProof="0" smtClean="0"/>
              <a:pPr rtl="0"/>
              <a:t>49</a:t>
            </a:fld>
            <a:endParaRPr lang="it-IT" noProof="0"/>
          </a:p>
        </p:txBody>
      </p:sp>
    </p:spTree>
    <p:extLst>
      <p:ext uri="{BB962C8B-B14F-4D97-AF65-F5344CB8AC3E}">
        <p14:creationId xmlns:p14="http://schemas.microsoft.com/office/powerpoint/2010/main" val="296881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660B40C4-908D-C751-0441-54BD4AEF282A}"/>
              </a:ext>
            </a:extLst>
          </p:cNvPr>
          <p:cNvSpPr txBox="1"/>
          <p:nvPr/>
        </p:nvSpPr>
        <p:spPr>
          <a:xfrm>
            <a:off x="-1698170" y="121297"/>
            <a:ext cx="8406881" cy="769441"/>
          </a:xfrm>
          <a:prstGeom prst="rect">
            <a:avLst/>
          </a:prstGeom>
          <a:noFill/>
        </p:spPr>
        <p:txBody>
          <a:bodyPr wrap="square" rtlCol="0">
            <a:spAutoFit/>
          </a:bodyPr>
          <a:lstStyle/>
          <a:p>
            <a:pPr algn="ctr"/>
            <a:r>
              <a:rPr lang="it-IT" sz="4400" dirty="0">
                <a:solidFill>
                  <a:srgbClr val="C00000"/>
                </a:solidFill>
                <a:latin typeface="Times New Roman" panose="02020603050405020304" pitchFamily="18" charset="0"/>
                <a:cs typeface="Times New Roman" panose="02020603050405020304" pitchFamily="18" charset="0"/>
              </a:rPr>
              <a:t>ALGORITMO ID3</a:t>
            </a:r>
          </a:p>
        </p:txBody>
      </p:sp>
      <p:sp>
        <p:nvSpPr>
          <p:cNvPr id="9" name="CasellaDiTesto 8">
            <a:extLst>
              <a:ext uri="{FF2B5EF4-FFF2-40B4-BE49-F238E27FC236}">
                <a16:creationId xmlns:a16="http://schemas.microsoft.com/office/drawing/2014/main" id="{68032973-0A77-1914-5E50-2E8E3FF82DBF}"/>
              </a:ext>
            </a:extLst>
          </p:cNvPr>
          <p:cNvSpPr txBox="1"/>
          <p:nvPr/>
        </p:nvSpPr>
        <p:spPr>
          <a:xfrm>
            <a:off x="208383" y="706072"/>
            <a:ext cx="5887617" cy="369332"/>
          </a:xfrm>
          <a:prstGeom prst="rect">
            <a:avLst/>
          </a:prstGeom>
          <a:noFill/>
        </p:spPr>
        <p:txBody>
          <a:bodyPr wrap="square" rtlCol="0">
            <a:spAutoFit/>
          </a:bodyPr>
          <a:lstStyle/>
          <a:p>
            <a:r>
              <a:rPr lang="it-IT" b="1" dirty="0"/>
              <a:t> Iterative Dichotomiser 3 (1986)</a:t>
            </a:r>
          </a:p>
        </p:txBody>
      </p:sp>
      <p:sp>
        <p:nvSpPr>
          <p:cNvPr id="10" name="CasellaDiTesto 9">
            <a:extLst>
              <a:ext uri="{FF2B5EF4-FFF2-40B4-BE49-F238E27FC236}">
                <a16:creationId xmlns:a16="http://schemas.microsoft.com/office/drawing/2014/main" id="{E98099CF-89FC-744E-F9AC-DBD9DD06C640}"/>
              </a:ext>
            </a:extLst>
          </p:cNvPr>
          <p:cNvSpPr txBox="1"/>
          <p:nvPr/>
        </p:nvSpPr>
        <p:spPr>
          <a:xfrm>
            <a:off x="208383" y="3244334"/>
            <a:ext cx="3293706" cy="369332"/>
          </a:xfrm>
          <a:prstGeom prst="rect">
            <a:avLst/>
          </a:prstGeom>
          <a:noFill/>
        </p:spPr>
        <p:txBody>
          <a:bodyPr wrap="square" rtlCol="0">
            <a:spAutoFit/>
          </a:bodyPr>
          <a:lstStyle/>
          <a:p>
            <a:r>
              <a:rPr lang="it-IT" b="1" dirty="0"/>
              <a:t> </a:t>
            </a:r>
            <a:r>
              <a:rPr lang="it-IT" b="1" dirty="0">
                <a:solidFill>
                  <a:srgbClr val="C00000"/>
                </a:solidFill>
              </a:rPr>
              <a:t>Principio di funzionamento</a:t>
            </a:r>
          </a:p>
        </p:txBody>
      </p:sp>
      <p:sp>
        <p:nvSpPr>
          <p:cNvPr id="13" name="CasellaDiTesto 12">
            <a:extLst>
              <a:ext uri="{FF2B5EF4-FFF2-40B4-BE49-F238E27FC236}">
                <a16:creationId xmlns:a16="http://schemas.microsoft.com/office/drawing/2014/main" id="{F6F45955-72EB-6E40-9EF8-F4C9C5AB294F}"/>
              </a:ext>
            </a:extLst>
          </p:cNvPr>
          <p:cNvSpPr txBox="1"/>
          <p:nvPr/>
        </p:nvSpPr>
        <p:spPr>
          <a:xfrm>
            <a:off x="208383" y="1994971"/>
            <a:ext cx="3293706" cy="923330"/>
          </a:xfrm>
          <a:prstGeom prst="rect">
            <a:avLst/>
          </a:prstGeom>
          <a:noFill/>
        </p:spPr>
        <p:txBody>
          <a:bodyPr wrap="square" rtlCol="0">
            <a:spAutoFit/>
          </a:bodyPr>
          <a:lstStyle/>
          <a:p>
            <a:r>
              <a:rPr lang="it-IT" b="1" dirty="0"/>
              <a:t> </a:t>
            </a:r>
            <a:r>
              <a:rPr lang="it-IT" dirty="0"/>
              <a:t>Creazione albero decisionale</a:t>
            </a:r>
          </a:p>
          <a:p>
            <a:r>
              <a:rPr lang="it-IT" dirty="0"/>
              <a:t> </a:t>
            </a:r>
          </a:p>
          <a:p>
            <a:endParaRPr lang="it-IT" dirty="0"/>
          </a:p>
        </p:txBody>
      </p:sp>
      <p:sp>
        <p:nvSpPr>
          <p:cNvPr id="14" name="CasellaDiTesto 13">
            <a:extLst>
              <a:ext uri="{FF2B5EF4-FFF2-40B4-BE49-F238E27FC236}">
                <a16:creationId xmlns:a16="http://schemas.microsoft.com/office/drawing/2014/main" id="{5FF5B220-9C90-6B02-E047-E1FF189A37D8}"/>
              </a:ext>
            </a:extLst>
          </p:cNvPr>
          <p:cNvSpPr txBox="1"/>
          <p:nvPr/>
        </p:nvSpPr>
        <p:spPr>
          <a:xfrm>
            <a:off x="208383" y="3939699"/>
            <a:ext cx="3293706" cy="2031325"/>
          </a:xfrm>
          <a:prstGeom prst="rect">
            <a:avLst/>
          </a:prstGeom>
          <a:noFill/>
        </p:spPr>
        <p:txBody>
          <a:bodyPr wrap="square" rtlCol="0">
            <a:spAutoFit/>
          </a:bodyPr>
          <a:lstStyle/>
          <a:p>
            <a:r>
              <a:rPr lang="it-IT" dirty="0"/>
              <a:t>Il principio di funzionamento dell’algoritmo ID3 consiste nel selezionare come </a:t>
            </a:r>
            <a:r>
              <a:rPr lang="it-IT" dirty="0">
                <a:solidFill>
                  <a:srgbClr val="C00000"/>
                </a:solidFill>
              </a:rPr>
              <a:t>nodo</a:t>
            </a:r>
            <a:r>
              <a:rPr lang="it-IT" dirty="0"/>
              <a:t> dell’albero decisionale, l’attributo che rappresenta il massimo «</a:t>
            </a:r>
            <a:r>
              <a:rPr lang="it-IT" dirty="0">
                <a:solidFill>
                  <a:srgbClr val="C00000"/>
                </a:solidFill>
              </a:rPr>
              <a:t>guadagno di informazione</a:t>
            </a:r>
            <a:r>
              <a:rPr lang="it-IT" dirty="0"/>
              <a:t>»</a:t>
            </a:r>
          </a:p>
        </p:txBody>
      </p:sp>
      <p:sp>
        <p:nvSpPr>
          <p:cNvPr id="15" name="CasellaDiTesto 14">
            <a:extLst>
              <a:ext uri="{FF2B5EF4-FFF2-40B4-BE49-F238E27FC236}">
                <a16:creationId xmlns:a16="http://schemas.microsoft.com/office/drawing/2014/main" id="{9E9C0C44-C739-2D6C-41BC-29DBD5C9E269}"/>
              </a:ext>
            </a:extLst>
          </p:cNvPr>
          <p:cNvSpPr txBox="1"/>
          <p:nvPr/>
        </p:nvSpPr>
        <p:spPr>
          <a:xfrm>
            <a:off x="421432" y="1429202"/>
            <a:ext cx="3293706" cy="369332"/>
          </a:xfrm>
          <a:prstGeom prst="rect">
            <a:avLst/>
          </a:prstGeom>
          <a:noFill/>
        </p:spPr>
        <p:txBody>
          <a:bodyPr wrap="square" rtlCol="0">
            <a:spAutoFit/>
          </a:bodyPr>
          <a:lstStyle/>
          <a:p>
            <a:r>
              <a:rPr lang="it-IT" b="1"/>
              <a:t> </a:t>
            </a:r>
            <a:r>
              <a:rPr lang="it-IT" b="1">
                <a:solidFill>
                  <a:srgbClr val="C00000"/>
                </a:solidFill>
              </a:rPr>
              <a:t>Obiettivo</a:t>
            </a:r>
            <a:endParaRPr lang="it-IT" b="1" dirty="0">
              <a:solidFill>
                <a:srgbClr val="C00000"/>
              </a:solidFill>
            </a:endParaRPr>
          </a:p>
        </p:txBody>
      </p:sp>
      <p:pic>
        <p:nvPicPr>
          <p:cNvPr id="22" name="Immagine 21">
            <a:extLst>
              <a:ext uri="{FF2B5EF4-FFF2-40B4-BE49-F238E27FC236}">
                <a16:creationId xmlns:a16="http://schemas.microsoft.com/office/drawing/2014/main" id="{C01A5DE5-28EB-D1DB-B414-EE3607ECBFFB}"/>
              </a:ext>
            </a:extLst>
          </p:cNvPr>
          <p:cNvPicPr>
            <a:picLocks noChangeAspect="1"/>
          </p:cNvPicPr>
          <p:nvPr/>
        </p:nvPicPr>
        <p:blipFill>
          <a:blip r:embed="rId3"/>
          <a:stretch>
            <a:fillRect/>
          </a:stretch>
        </p:blipFill>
        <p:spPr>
          <a:xfrm>
            <a:off x="4625458" y="1558977"/>
            <a:ext cx="6893918" cy="38698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06124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a:extLst>
              <a:ext uri="{FF2B5EF4-FFF2-40B4-BE49-F238E27FC236}">
                <a16:creationId xmlns:a16="http://schemas.microsoft.com/office/drawing/2014/main" id="{6EDCB050-87CC-F0A0-6EEF-B1D888A59D83}"/>
              </a:ext>
            </a:extLst>
          </p:cNvPr>
          <p:cNvSpPr txBox="1"/>
          <p:nvPr/>
        </p:nvSpPr>
        <p:spPr>
          <a:xfrm>
            <a:off x="2405062" y="466725"/>
            <a:ext cx="7381875" cy="523220"/>
          </a:xfrm>
          <a:prstGeom prst="rect">
            <a:avLst/>
          </a:prstGeom>
          <a:noFill/>
        </p:spPr>
        <p:txBody>
          <a:bodyPr wrap="square" rtlCol="0">
            <a:spAutoFit/>
          </a:bodyPr>
          <a:lstStyle/>
          <a:p>
            <a:pPr algn="ctr"/>
            <a:r>
              <a:rPr lang="it-IT" sz="2800" b="1" dirty="0">
                <a:solidFill>
                  <a:srgbClr val="C00000"/>
                </a:solidFill>
              </a:rPr>
              <a:t>La matematica dietro l’algoritmo ID3</a:t>
            </a:r>
          </a:p>
        </p:txBody>
      </p:sp>
      <p:pic>
        <p:nvPicPr>
          <p:cNvPr id="31" name="Immagine 30" descr="Immagine che contiene tavolo&#10;&#10;Descrizione generata automaticamente">
            <a:extLst>
              <a:ext uri="{FF2B5EF4-FFF2-40B4-BE49-F238E27FC236}">
                <a16:creationId xmlns:a16="http://schemas.microsoft.com/office/drawing/2014/main" id="{B70402EB-A13A-286A-49D2-FF152BD6AB81}"/>
              </a:ext>
            </a:extLst>
          </p:cNvPr>
          <p:cNvPicPr>
            <a:picLocks noChangeAspect="1"/>
          </p:cNvPicPr>
          <p:nvPr/>
        </p:nvPicPr>
        <p:blipFill>
          <a:blip r:embed="rId3"/>
          <a:stretch>
            <a:fillRect/>
          </a:stretch>
        </p:blipFill>
        <p:spPr>
          <a:xfrm>
            <a:off x="79847" y="1408232"/>
            <a:ext cx="4294275" cy="3256492"/>
          </a:xfrm>
          <a:prstGeom prst="rect">
            <a:avLst/>
          </a:prstGeom>
        </p:spPr>
      </p:pic>
      <p:pic>
        <p:nvPicPr>
          <p:cNvPr id="33" name="Immagine 32" descr="Immagine che contiene tavolo&#10;&#10;Descrizione generata automaticamente">
            <a:extLst>
              <a:ext uri="{FF2B5EF4-FFF2-40B4-BE49-F238E27FC236}">
                <a16:creationId xmlns:a16="http://schemas.microsoft.com/office/drawing/2014/main" id="{53005A09-EFE1-DD92-9775-6BB48BD3802E}"/>
              </a:ext>
            </a:extLst>
          </p:cNvPr>
          <p:cNvPicPr>
            <a:picLocks noChangeAspect="1"/>
          </p:cNvPicPr>
          <p:nvPr/>
        </p:nvPicPr>
        <p:blipFill>
          <a:blip r:embed="rId4"/>
          <a:stretch>
            <a:fillRect/>
          </a:stretch>
        </p:blipFill>
        <p:spPr>
          <a:xfrm>
            <a:off x="4491784" y="1408232"/>
            <a:ext cx="7534881" cy="2439868"/>
          </a:xfrm>
          <a:prstGeom prst="rect">
            <a:avLst/>
          </a:prstGeom>
        </p:spPr>
      </p:pic>
      <p:pic>
        <p:nvPicPr>
          <p:cNvPr id="37" name="Immagine 36">
            <a:extLst>
              <a:ext uri="{FF2B5EF4-FFF2-40B4-BE49-F238E27FC236}">
                <a16:creationId xmlns:a16="http://schemas.microsoft.com/office/drawing/2014/main" id="{9D606BC9-11F3-4F44-96D4-A8FE04FFC660}"/>
              </a:ext>
            </a:extLst>
          </p:cNvPr>
          <p:cNvPicPr>
            <a:picLocks noChangeAspect="1"/>
          </p:cNvPicPr>
          <p:nvPr/>
        </p:nvPicPr>
        <p:blipFill>
          <a:blip r:embed="rId5"/>
          <a:stretch>
            <a:fillRect/>
          </a:stretch>
        </p:blipFill>
        <p:spPr>
          <a:xfrm>
            <a:off x="493285" y="4751053"/>
            <a:ext cx="3052990" cy="440071"/>
          </a:xfrm>
          <a:prstGeom prst="rect">
            <a:avLst/>
          </a:prstGeom>
        </p:spPr>
      </p:pic>
      <p:pic>
        <p:nvPicPr>
          <p:cNvPr id="39" name="Immagine 38" descr="Immagine che contiene testo&#10;&#10;Descrizione generata automaticamente">
            <a:extLst>
              <a:ext uri="{FF2B5EF4-FFF2-40B4-BE49-F238E27FC236}">
                <a16:creationId xmlns:a16="http://schemas.microsoft.com/office/drawing/2014/main" id="{1A9B5696-982F-1579-FA91-D79DB42870DC}"/>
              </a:ext>
            </a:extLst>
          </p:cNvPr>
          <p:cNvPicPr>
            <a:picLocks noChangeAspect="1"/>
          </p:cNvPicPr>
          <p:nvPr/>
        </p:nvPicPr>
        <p:blipFill>
          <a:blip r:embed="rId6"/>
          <a:stretch>
            <a:fillRect/>
          </a:stretch>
        </p:blipFill>
        <p:spPr>
          <a:xfrm>
            <a:off x="8515206" y="3036478"/>
            <a:ext cx="3511459" cy="904875"/>
          </a:xfrm>
          <a:prstGeom prst="rect">
            <a:avLst/>
          </a:prstGeom>
        </p:spPr>
      </p:pic>
      <p:pic>
        <p:nvPicPr>
          <p:cNvPr id="41" name="Immagine 40">
            <a:extLst>
              <a:ext uri="{FF2B5EF4-FFF2-40B4-BE49-F238E27FC236}">
                <a16:creationId xmlns:a16="http://schemas.microsoft.com/office/drawing/2014/main" id="{580DA179-7064-61F0-32B7-6BC6B5728B9C}"/>
              </a:ext>
            </a:extLst>
          </p:cNvPr>
          <p:cNvPicPr>
            <a:picLocks noChangeAspect="1"/>
          </p:cNvPicPr>
          <p:nvPr/>
        </p:nvPicPr>
        <p:blipFill>
          <a:blip r:embed="rId7"/>
          <a:stretch>
            <a:fillRect/>
          </a:stretch>
        </p:blipFill>
        <p:spPr>
          <a:xfrm>
            <a:off x="3751107" y="6289354"/>
            <a:ext cx="8221620" cy="203842"/>
          </a:xfrm>
          <a:prstGeom prst="rect">
            <a:avLst/>
          </a:prstGeom>
        </p:spPr>
      </p:pic>
      <p:pic>
        <p:nvPicPr>
          <p:cNvPr id="43" name="Immagine 42">
            <a:extLst>
              <a:ext uri="{FF2B5EF4-FFF2-40B4-BE49-F238E27FC236}">
                <a16:creationId xmlns:a16="http://schemas.microsoft.com/office/drawing/2014/main" id="{C2A70E0E-B851-CB38-67A2-BE9A2ECB3B9B}"/>
              </a:ext>
            </a:extLst>
          </p:cNvPr>
          <p:cNvPicPr>
            <a:picLocks noChangeAspect="1"/>
          </p:cNvPicPr>
          <p:nvPr/>
        </p:nvPicPr>
        <p:blipFill>
          <a:blip r:embed="rId8"/>
          <a:stretch>
            <a:fillRect/>
          </a:stretch>
        </p:blipFill>
        <p:spPr>
          <a:xfrm>
            <a:off x="5872972" y="5838571"/>
            <a:ext cx="4164748" cy="357530"/>
          </a:xfrm>
          <a:prstGeom prst="rect">
            <a:avLst/>
          </a:prstGeom>
        </p:spPr>
      </p:pic>
      <p:pic>
        <p:nvPicPr>
          <p:cNvPr id="45" name="Immagine 44">
            <a:extLst>
              <a:ext uri="{FF2B5EF4-FFF2-40B4-BE49-F238E27FC236}">
                <a16:creationId xmlns:a16="http://schemas.microsoft.com/office/drawing/2014/main" id="{9F1018C5-DA58-B260-5F0E-23959943C399}"/>
              </a:ext>
            </a:extLst>
          </p:cNvPr>
          <p:cNvPicPr>
            <a:picLocks noChangeAspect="1"/>
          </p:cNvPicPr>
          <p:nvPr/>
        </p:nvPicPr>
        <p:blipFill>
          <a:blip r:embed="rId9"/>
          <a:stretch>
            <a:fillRect/>
          </a:stretch>
        </p:blipFill>
        <p:spPr>
          <a:xfrm>
            <a:off x="493285" y="5201442"/>
            <a:ext cx="3807122" cy="440070"/>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asellaDiTesto 31">
            <a:extLst>
              <a:ext uri="{FF2B5EF4-FFF2-40B4-BE49-F238E27FC236}">
                <a16:creationId xmlns:a16="http://schemas.microsoft.com/office/drawing/2014/main" id="{CD9E10DA-241C-0CE5-E14F-4355E04F9830}"/>
              </a:ext>
            </a:extLst>
          </p:cNvPr>
          <p:cNvSpPr txBox="1"/>
          <p:nvPr/>
        </p:nvSpPr>
        <p:spPr>
          <a:xfrm>
            <a:off x="3762375" y="228600"/>
            <a:ext cx="7419975" cy="523220"/>
          </a:xfrm>
          <a:prstGeom prst="rect">
            <a:avLst/>
          </a:prstGeom>
          <a:noFill/>
        </p:spPr>
        <p:txBody>
          <a:bodyPr wrap="square" rtlCol="0">
            <a:spAutoFit/>
          </a:bodyPr>
          <a:lstStyle/>
          <a:p>
            <a:r>
              <a:rPr lang="it-IT" sz="2800" b="1" dirty="0">
                <a:solidFill>
                  <a:srgbClr val="C00000"/>
                </a:solidFill>
              </a:rPr>
              <a:t>Torniamo all’algoritmo di ottimizzazione. . .</a:t>
            </a:r>
          </a:p>
        </p:txBody>
      </p:sp>
      <p:sp>
        <p:nvSpPr>
          <p:cNvPr id="33" name="CasellaDiTesto 32">
            <a:extLst>
              <a:ext uri="{FF2B5EF4-FFF2-40B4-BE49-F238E27FC236}">
                <a16:creationId xmlns:a16="http://schemas.microsoft.com/office/drawing/2014/main" id="{83258221-3A8C-FD31-A5B6-A1570B8C45E0}"/>
              </a:ext>
            </a:extLst>
          </p:cNvPr>
          <p:cNvSpPr txBox="1"/>
          <p:nvPr/>
        </p:nvSpPr>
        <p:spPr>
          <a:xfrm>
            <a:off x="6624540" y="1098302"/>
            <a:ext cx="6324600" cy="2308324"/>
          </a:xfrm>
          <a:prstGeom prst="rect">
            <a:avLst/>
          </a:prstGeom>
          <a:noFill/>
        </p:spPr>
        <p:txBody>
          <a:bodyPr wrap="square" rtlCol="0">
            <a:spAutoFit/>
          </a:bodyPr>
          <a:lstStyle/>
          <a:p>
            <a:r>
              <a:rPr lang="it-IT" dirty="0"/>
              <a:t>Fasi dell’algoritmo:</a:t>
            </a:r>
          </a:p>
          <a:p>
            <a:endParaRPr lang="it-IT" dirty="0"/>
          </a:p>
          <a:p>
            <a:pPr marL="285750" indent="-285750">
              <a:buFont typeface="Arial" panose="020B0604020202020204" pitchFamily="34" charset="0"/>
              <a:buChar char="•"/>
            </a:pPr>
            <a:r>
              <a:rPr lang="it-IT" dirty="0">
                <a:solidFill>
                  <a:srgbClr val="C00000"/>
                </a:solidFill>
              </a:rPr>
              <a:t>Lettura</a:t>
            </a:r>
            <a:r>
              <a:rPr lang="it-IT" dirty="0"/>
              <a:t> e </a:t>
            </a:r>
            <a:r>
              <a:rPr lang="it-IT" dirty="0">
                <a:solidFill>
                  <a:srgbClr val="C00000"/>
                </a:solidFill>
              </a:rPr>
              <a:t>preparazione</a:t>
            </a:r>
            <a:r>
              <a:rPr lang="it-IT" dirty="0"/>
              <a:t> dei </a:t>
            </a:r>
            <a:r>
              <a:rPr lang="it-IT" dirty="0">
                <a:solidFill>
                  <a:srgbClr val="C00000"/>
                </a:solidFill>
              </a:rPr>
              <a:t>dati in ingresso</a:t>
            </a:r>
          </a:p>
          <a:p>
            <a:endParaRPr lang="it-IT" dirty="0"/>
          </a:p>
          <a:p>
            <a:pPr marL="285750" indent="-285750">
              <a:buFont typeface="Arial" panose="020B0604020202020204" pitchFamily="34" charset="0"/>
              <a:buChar char="•"/>
            </a:pPr>
            <a:r>
              <a:rPr lang="it-IT" dirty="0">
                <a:solidFill>
                  <a:srgbClr val="C00000"/>
                </a:solidFill>
              </a:rPr>
              <a:t>Costruzione</a:t>
            </a:r>
            <a:r>
              <a:rPr lang="it-IT" dirty="0"/>
              <a:t> </a:t>
            </a:r>
            <a:r>
              <a:rPr lang="it-IT" dirty="0">
                <a:solidFill>
                  <a:srgbClr val="C00000"/>
                </a:solidFill>
              </a:rPr>
              <a:t>e pruning</a:t>
            </a:r>
            <a:r>
              <a:rPr lang="it-IT" dirty="0"/>
              <a:t>  dell’albero decisionale</a:t>
            </a:r>
          </a:p>
          <a:p>
            <a:endParaRPr lang="it-IT" dirty="0"/>
          </a:p>
          <a:p>
            <a:pPr marL="285750" indent="-285750">
              <a:buFont typeface="Arial" panose="020B0604020202020204" pitchFamily="34" charset="0"/>
              <a:buChar char="•"/>
            </a:pPr>
            <a:r>
              <a:rPr lang="it-IT" dirty="0">
                <a:solidFill>
                  <a:srgbClr val="C00000"/>
                </a:solidFill>
              </a:rPr>
              <a:t>Ottimizzazione discreta </a:t>
            </a:r>
            <a:r>
              <a:rPr lang="it-IT" dirty="0"/>
              <a:t>e </a:t>
            </a:r>
            <a:r>
              <a:rPr lang="it-IT" dirty="0" err="1"/>
              <a:t>sorting</a:t>
            </a:r>
            <a:endParaRPr lang="it-IT" dirty="0"/>
          </a:p>
          <a:p>
            <a:pPr marL="285750" indent="-285750">
              <a:buFont typeface="Arial" panose="020B0604020202020204" pitchFamily="34" charset="0"/>
              <a:buChar char="•"/>
            </a:pPr>
            <a:endParaRPr lang="it-IT" dirty="0"/>
          </a:p>
        </p:txBody>
      </p:sp>
      <p:sp>
        <p:nvSpPr>
          <p:cNvPr id="34" name="CasellaDiTesto 33">
            <a:extLst>
              <a:ext uri="{FF2B5EF4-FFF2-40B4-BE49-F238E27FC236}">
                <a16:creationId xmlns:a16="http://schemas.microsoft.com/office/drawing/2014/main" id="{6425329A-5EE0-06B2-2491-C30183F0F685}"/>
              </a:ext>
            </a:extLst>
          </p:cNvPr>
          <p:cNvSpPr txBox="1"/>
          <p:nvPr/>
        </p:nvSpPr>
        <p:spPr>
          <a:xfrm>
            <a:off x="6624540" y="4689061"/>
            <a:ext cx="6324600" cy="2862322"/>
          </a:xfrm>
          <a:prstGeom prst="rect">
            <a:avLst/>
          </a:prstGeom>
          <a:noFill/>
        </p:spPr>
        <p:txBody>
          <a:bodyPr wrap="square" rtlCol="0">
            <a:spAutoFit/>
          </a:bodyPr>
          <a:lstStyle/>
          <a:p>
            <a:r>
              <a:rPr lang="it-IT" dirty="0"/>
              <a:t>Librerie utilizzate:</a:t>
            </a:r>
          </a:p>
          <a:p>
            <a:endParaRPr lang="it-IT" dirty="0"/>
          </a:p>
          <a:p>
            <a:pPr marL="285750" indent="-285750">
              <a:buFont typeface="Arial" panose="020B0604020202020204" pitchFamily="34" charset="0"/>
              <a:buChar char="•"/>
            </a:pPr>
            <a:r>
              <a:rPr lang="it-IT" dirty="0">
                <a:solidFill>
                  <a:srgbClr val="C00000"/>
                </a:solidFill>
              </a:rPr>
              <a:t>Pandas</a:t>
            </a:r>
          </a:p>
          <a:p>
            <a:endParaRPr lang="it-IT" dirty="0"/>
          </a:p>
          <a:p>
            <a:pPr marL="285750" indent="-285750">
              <a:buFont typeface="Arial" panose="020B0604020202020204" pitchFamily="34" charset="0"/>
              <a:buChar char="•"/>
            </a:pPr>
            <a:r>
              <a:rPr lang="it-IT" dirty="0">
                <a:solidFill>
                  <a:srgbClr val="C00000"/>
                </a:solidFill>
              </a:rPr>
              <a:t>Chefboost</a:t>
            </a:r>
            <a:endParaRPr lang="it-IT" dirty="0"/>
          </a:p>
          <a:p>
            <a:endParaRPr lang="it-IT" dirty="0"/>
          </a:p>
          <a:p>
            <a:pPr marL="285750" indent="-285750">
              <a:buFont typeface="Arial" panose="020B0604020202020204" pitchFamily="34" charset="0"/>
              <a:buChar char="•"/>
            </a:pPr>
            <a:r>
              <a:rPr lang="it-IT" dirty="0">
                <a:solidFill>
                  <a:srgbClr val="C00000"/>
                </a:solidFill>
              </a:rPr>
              <a:t>numpy</a:t>
            </a:r>
            <a:endParaRPr lang="it-IT" dirty="0"/>
          </a:p>
          <a:p>
            <a:endParaRPr lang="it-IT" dirty="0"/>
          </a:p>
          <a:p>
            <a:endParaRPr lang="it-IT" dirty="0"/>
          </a:p>
          <a:p>
            <a:pPr marL="285750" indent="-285750">
              <a:buFont typeface="Arial" panose="020B0604020202020204" pitchFamily="34" charset="0"/>
              <a:buChar char="•"/>
            </a:pPr>
            <a:endParaRPr lang="it-IT" dirty="0"/>
          </a:p>
        </p:txBody>
      </p:sp>
      <p:sp>
        <p:nvSpPr>
          <p:cNvPr id="35" name="CasellaDiTesto 34">
            <a:extLst>
              <a:ext uri="{FF2B5EF4-FFF2-40B4-BE49-F238E27FC236}">
                <a16:creationId xmlns:a16="http://schemas.microsoft.com/office/drawing/2014/main" id="{C108888D-2788-910B-AD4C-184BC4CE604C}"/>
              </a:ext>
            </a:extLst>
          </p:cNvPr>
          <p:cNvSpPr txBox="1"/>
          <p:nvPr/>
        </p:nvSpPr>
        <p:spPr>
          <a:xfrm>
            <a:off x="6624540" y="3451375"/>
            <a:ext cx="6324600" cy="2308324"/>
          </a:xfrm>
          <a:prstGeom prst="rect">
            <a:avLst/>
          </a:prstGeom>
          <a:noFill/>
        </p:spPr>
        <p:txBody>
          <a:bodyPr wrap="square" rtlCol="0">
            <a:spAutoFit/>
          </a:bodyPr>
          <a:lstStyle/>
          <a:p>
            <a:r>
              <a:rPr lang="it-IT" dirty="0"/>
              <a:t>Linguaggio utilizzato:</a:t>
            </a:r>
          </a:p>
          <a:p>
            <a:endParaRPr lang="it-IT" dirty="0"/>
          </a:p>
          <a:p>
            <a:r>
              <a:rPr lang="it-IT" dirty="0">
                <a:solidFill>
                  <a:srgbClr val="C00000"/>
                </a:solidFill>
              </a:rPr>
              <a:t>Python</a:t>
            </a:r>
          </a:p>
          <a:p>
            <a:endParaRPr lang="it-IT" dirty="0"/>
          </a:p>
          <a:p>
            <a:endParaRPr lang="it-IT" dirty="0"/>
          </a:p>
          <a:p>
            <a:endParaRPr lang="it-IT" dirty="0"/>
          </a:p>
          <a:p>
            <a:endParaRPr lang="it-IT" dirty="0"/>
          </a:p>
          <a:p>
            <a:pPr marL="285750" indent="-285750">
              <a:buFont typeface="Arial" panose="020B0604020202020204" pitchFamily="34" charset="0"/>
              <a:buChar char="•"/>
            </a:pPr>
            <a:endParaRPr lang="it-IT" dirty="0"/>
          </a:p>
        </p:txBody>
      </p:sp>
      <p:sp>
        <p:nvSpPr>
          <p:cNvPr id="2" name="CasellaDiTesto 1">
            <a:extLst>
              <a:ext uri="{FF2B5EF4-FFF2-40B4-BE49-F238E27FC236}">
                <a16:creationId xmlns:a16="http://schemas.microsoft.com/office/drawing/2014/main" id="{750C36E9-71B5-193F-6AEF-15048AD57016}"/>
              </a:ext>
            </a:extLst>
          </p:cNvPr>
          <p:cNvSpPr txBox="1"/>
          <p:nvPr/>
        </p:nvSpPr>
        <p:spPr>
          <a:xfrm>
            <a:off x="1007706" y="1098302"/>
            <a:ext cx="4310743" cy="369332"/>
          </a:xfrm>
          <a:prstGeom prst="rect">
            <a:avLst/>
          </a:prstGeom>
          <a:noFill/>
        </p:spPr>
        <p:txBody>
          <a:bodyPr wrap="square" rtlCol="0">
            <a:spAutoFit/>
          </a:bodyPr>
          <a:lstStyle/>
          <a:p>
            <a:r>
              <a:rPr lang="it-IT" dirty="0"/>
              <a:t>Database utilizzato:</a:t>
            </a:r>
          </a:p>
        </p:txBody>
      </p:sp>
      <p:pic>
        <p:nvPicPr>
          <p:cNvPr id="4" name="Immagine 3" descr="Immagine che contiene testo&#10;&#10;Descrizione generata automaticamente">
            <a:extLst>
              <a:ext uri="{FF2B5EF4-FFF2-40B4-BE49-F238E27FC236}">
                <a16:creationId xmlns:a16="http://schemas.microsoft.com/office/drawing/2014/main" id="{E86AAE88-A553-A382-EAE5-147EC0B46FF8}"/>
              </a:ext>
            </a:extLst>
          </p:cNvPr>
          <p:cNvPicPr>
            <a:picLocks noChangeAspect="1"/>
          </p:cNvPicPr>
          <p:nvPr/>
        </p:nvPicPr>
        <p:blipFill>
          <a:blip r:embed="rId3"/>
          <a:stretch>
            <a:fillRect/>
          </a:stretch>
        </p:blipFill>
        <p:spPr>
          <a:xfrm>
            <a:off x="280243" y="1814116"/>
            <a:ext cx="5765667" cy="4540031"/>
          </a:xfrm>
          <a:prstGeom prst="rect">
            <a:avLst/>
          </a:prstGeom>
        </p:spPr>
      </p:pic>
    </p:spTree>
    <p:extLst>
      <p:ext uri="{BB962C8B-B14F-4D97-AF65-F5344CB8AC3E}">
        <p14:creationId xmlns:p14="http://schemas.microsoft.com/office/powerpoint/2010/main" val="184494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rtlCol="0"/>
          <a:lstStyle/>
          <a:p>
            <a:pPr rtl="0"/>
            <a:r>
              <a:rPr lang="it-IT"/>
              <a:t>20XX</a:t>
            </a:r>
            <a:endParaRPr lang="it-IT" dirty="0"/>
          </a:p>
        </p:txBody>
      </p:sp>
      <p:sp>
        <p:nvSpPr>
          <p:cNvPr id="5" name="Segnaposto piè di pagina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rtlCol="0"/>
          <a:lstStyle/>
          <a:p>
            <a:pPr rtl="0"/>
            <a:r>
              <a:rPr lang="it-IT"/>
              <a:t>Presentazione</a:t>
            </a:r>
            <a:endParaRPr lang="it-IT" dirty="0"/>
          </a:p>
        </p:txBody>
      </p:sp>
      <p:sp>
        <p:nvSpPr>
          <p:cNvPr id="11" name="CasellaDiTesto 10">
            <a:extLst>
              <a:ext uri="{FF2B5EF4-FFF2-40B4-BE49-F238E27FC236}">
                <a16:creationId xmlns:a16="http://schemas.microsoft.com/office/drawing/2014/main" id="{1CC2A607-ACFA-EF06-2F16-FBDEBF228E30}"/>
              </a:ext>
            </a:extLst>
          </p:cNvPr>
          <p:cNvSpPr txBox="1"/>
          <p:nvPr/>
        </p:nvSpPr>
        <p:spPr>
          <a:xfrm>
            <a:off x="304800" y="136525"/>
            <a:ext cx="8305800" cy="1384995"/>
          </a:xfrm>
          <a:prstGeom prst="rect">
            <a:avLst/>
          </a:prstGeom>
          <a:noFill/>
        </p:spPr>
        <p:txBody>
          <a:bodyPr wrap="square" rtlCol="0">
            <a:spAutoFit/>
          </a:bodyPr>
          <a:lstStyle/>
          <a:p>
            <a:r>
              <a:rPr lang="it-IT" sz="2800" dirty="0"/>
              <a:t>FASE 1</a:t>
            </a:r>
          </a:p>
          <a:p>
            <a:endParaRPr lang="it-IT" sz="2800" dirty="0">
              <a:solidFill>
                <a:srgbClr val="C00000"/>
              </a:solidFill>
            </a:endParaRPr>
          </a:p>
          <a:p>
            <a:r>
              <a:rPr lang="it-IT" sz="2800" dirty="0">
                <a:solidFill>
                  <a:srgbClr val="C00000"/>
                </a:solidFill>
              </a:rPr>
              <a:t> Lettura e preparazione dei dati in ingresso</a:t>
            </a:r>
          </a:p>
        </p:txBody>
      </p:sp>
      <p:pic>
        <p:nvPicPr>
          <p:cNvPr id="3" name="Immagine 2" descr="Immagine che contiene testo">
            <a:extLst>
              <a:ext uri="{FF2B5EF4-FFF2-40B4-BE49-F238E27FC236}">
                <a16:creationId xmlns:a16="http://schemas.microsoft.com/office/drawing/2014/main" id="{C7C2F0E1-FDB7-85BB-5803-6AD1C31CD3A7}"/>
              </a:ext>
            </a:extLst>
          </p:cNvPr>
          <p:cNvPicPr>
            <a:picLocks noChangeAspect="1"/>
          </p:cNvPicPr>
          <p:nvPr/>
        </p:nvPicPr>
        <p:blipFill>
          <a:blip r:embed="rId3"/>
          <a:stretch>
            <a:fillRect/>
          </a:stretch>
        </p:blipFill>
        <p:spPr>
          <a:xfrm>
            <a:off x="311701" y="1892545"/>
            <a:ext cx="7820129" cy="4828930"/>
          </a:xfrm>
          <a:prstGeom prst="rect">
            <a:avLst/>
          </a:prstGeom>
        </p:spPr>
      </p:pic>
      <p:sp>
        <p:nvSpPr>
          <p:cNvPr id="7" name="CasellaDiTesto 6">
            <a:extLst>
              <a:ext uri="{FF2B5EF4-FFF2-40B4-BE49-F238E27FC236}">
                <a16:creationId xmlns:a16="http://schemas.microsoft.com/office/drawing/2014/main" id="{F802AD84-2E8B-89D3-B73F-94BF511F763C}"/>
              </a:ext>
            </a:extLst>
          </p:cNvPr>
          <p:cNvSpPr txBox="1"/>
          <p:nvPr/>
        </p:nvSpPr>
        <p:spPr>
          <a:xfrm>
            <a:off x="9403702" y="2183363"/>
            <a:ext cx="2876258" cy="646331"/>
          </a:xfrm>
          <a:prstGeom prst="rect">
            <a:avLst/>
          </a:prstGeom>
          <a:noFill/>
        </p:spPr>
        <p:txBody>
          <a:bodyPr wrap="square" rtlCol="0">
            <a:spAutoFit/>
          </a:bodyPr>
          <a:lstStyle/>
          <a:p>
            <a:r>
              <a:rPr lang="it-IT" dirty="0">
                <a:solidFill>
                  <a:srgbClr val="C00000"/>
                </a:solidFill>
              </a:rPr>
              <a:t>Input dall’utente</a:t>
            </a:r>
          </a:p>
          <a:p>
            <a:endParaRPr lang="it-IT" dirty="0"/>
          </a:p>
        </p:txBody>
      </p:sp>
      <p:cxnSp>
        <p:nvCxnSpPr>
          <p:cNvPr id="9" name="Connettore 2 8">
            <a:extLst>
              <a:ext uri="{FF2B5EF4-FFF2-40B4-BE49-F238E27FC236}">
                <a16:creationId xmlns:a16="http://schemas.microsoft.com/office/drawing/2014/main" id="{A5986E59-A630-AB7B-AC6A-FE5FF4A2F91F}"/>
              </a:ext>
            </a:extLst>
          </p:cNvPr>
          <p:cNvCxnSpPr/>
          <p:nvPr/>
        </p:nvCxnSpPr>
        <p:spPr>
          <a:xfrm flipH="1" flipV="1">
            <a:off x="5738327" y="2183363"/>
            <a:ext cx="3526971" cy="186613"/>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0" name="CasellaDiTesto 9">
            <a:extLst>
              <a:ext uri="{FF2B5EF4-FFF2-40B4-BE49-F238E27FC236}">
                <a16:creationId xmlns:a16="http://schemas.microsoft.com/office/drawing/2014/main" id="{CC3DB875-4918-46D7-18E8-C7817CAA9B38}"/>
              </a:ext>
            </a:extLst>
          </p:cNvPr>
          <p:cNvSpPr txBox="1"/>
          <p:nvPr/>
        </p:nvSpPr>
        <p:spPr>
          <a:xfrm>
            <a:off x="8655698" y="2973101"/>
            <a:ext cx="3435220" cy="646331"/>
          </a:xfrm>
          <a:prstGeom prst="rect">
            <a:avLst/>
          </a:prstGeom>
          <a:noFill/>
        </p:spPr>
        <p:txBody>
          <a:bodyPr wrap="square" rtlCol="0">
            <a:spAutoFit/>
          </a:bodyPr>
          <a:lstStyle/>
          <a:p>
            <a:r>
              <a:rPr lang="it-IT" dirty="0">
                <a:solidFill>
                  <a:srgbClr val="C00000"/>
                </a:solidFill>
              </a:rPr>
              <a:t>Lettura database da file .csv </a:t>
            </a:r>
          </a:p>
          <a:p>
            <a:endParaRPr lang="it-IT" dirty="0"/>
          </a:p>
        </p:txBody>
      </p:sp>
      <p:cxnSp>
        <p:nvCxnSpPr>
          <p:cNvPr id="14" name="Connettore 2 13">
            <a:extLst>
              <a:ext uri="{FF2B5EF4-FFF2-40B4-BE49-F238E27FC236}">
                <a16:creationId xmlns:a16="http://schemas.microsoft.com/office/drawing/2014/main" id="{E3047FBF-FF09-E7AA-0DB7-4316EAADDBE9}"/>
              </a:ext>
            </a:extLst>
          </p:cNvPr>
          <p:cNvCxnSpPr>
            <a:cxnSpLocks/>
          </p:cNvCxnSpPr>
          <p:nvPr/>
        </p:nvCxnSpPr>
        <p:spPr>
          <a:xfrm flipH="1">
            <a:off x="2519265" y="3218432"/>
            <a:ext cx="6002694" cy="155671"/>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6" name="CasellaDiTesto 15">
            <a:extLst>
              <a:ext uri="{FF2B5EF4-FFF2-40B4-BE49-F238E27FC236}">
                <a16:creationId xmlns:a16="http://schemas.microsoft.com/office/drawing/2014/main" id="{2BFF9D9F-7D67-913F-E771-AB541A666728}"/>
              </a:ext>
            </a:extLst>
          </p:cNvPr>
          <p:cNvSpPr txBox="1"/>
          <p:nvPr/>
        </p:nvSpPr>
        <p:spPr>
          <a:xfrm>
            <a:off x="8610600" y="3983844"/>
            <a:ext cx="3435220" cy="923330"/>
          </a:xfrm>
          <a:prstGeom prst="rect">
            <a:avLst/>
          </a:prstGeom>
          <a:noFill/>
        </p:spPr>
        <p:txBody>
          <a:bodyPr wrap="square" rtlCol="0">
            <a:spAutoFit/>
          </a:bodyPr>
          <a:lstStyle/>
          <a:p>
            <a:r>
              <a:rPr lang="it-IT" dirty="0">
                <a:solidFill>
                  <a:srgbClr val="C00000"/>
                </a:solidFill>
              </a:rPr>
              <a:t>Aggiunta delle decisioni in base alle scelte effettuate dall’utente </a:t>
            </a:r>
          </a:p>
          <a:p>
            <a:endParaRPr lang="it-IT" dirty="0"/>
          </a:p>
        </p:txBody>
      </p:sp>
      <p:cxnSp>
        <p:nvCxnSpPr>
          <p:cNvPr id="17" name="Connettore 2 16">
            <a:extLst>
              <a:ext uri="{FF2B5EF4-FFF2-40B4-BE49-F238E27FC236}">
                <a16:creationId xmlns:a16="http://schemas.microsoft.com/office/drawing/2014/main" id="{54400D78-432E-4961-9388-5A3D1C46EA69}"/>
              </a:ext>
            </a:extLst>
          </p:cNvPr>
          <p:cNvCxnSpPr>
            <a:cxnSpLocks/>
          </p:cNvCxnSpPr>
          <p:nvPr/>
        </p:nvCxnSpPr>
        <p:spPr>
          <a:xfrm flipH="1">
            <a:off x="6372808" y="4170457"/>
            <a:ext cx="2149151" cy="214931"/>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9" name="CasellaDiTesto 18">
            <a:extLst>
              <a:ext uri="{FF2B5EF4-FFF2-40B4-BE49-F238E27FC236}">
                <a16:creationId xmlns:a16="http://schemas.microsoft.com/office/drawing/2014/main" id="{3D715680-ABE8-1530-211A-6FA7B36616BE}"/>
              </a:ext>
            </a:extLst>
          </p:cNvPr>
          <p:cNvSpPr txBox="1"/>
          <p:nvPr/>
        </p:nvSpPr>
        <p:spPr>
          <a:xfrm>
            <a:off x="8610600" y="5529413"/>
            <a:ext cx="3435220" cy="1477328"/>
          </a:xfrm>
          <a:prstGeom prst="rect">
            <a:avLst/>
          </a:prstGeom>
          <a:noFill/>
        </p:spPr>
        <p:txBody>
          <a:bodyPr wrap="square" rtlCol="0">
            <a:spAutoFit/>
          </a:bodyPr>
          <a:lstStyle/>
          <a:p>
            <a:r>
              <a:rPr lang="it-IT" dirty="0">
                <a:solidFill>
                  <a:srgbClr val="C00000"/>
                </a:solidFill>
              </a:rPr>
              <a:t>Se almeno una riga soddisfa le specifiche, allora si procede a scrivere il database su un altro file csv. </a:t>
            </a:r>
          </a:p>
          <a:p>
            <a:endParaRPr lang="it-IT" dirty="0"/>
          </a:p>
        </p:txBody>
      </p:sp>
      <p:cxnSp>
        <p:nvCxnSpPr>
          <p:cNvPr id="20" name="Connettore 2 19">
            <a:extLst>
              <a:ext uri="{FF2B5EF4-FFF2-40B4-BE49-F238E27FC236}">
                <a16:creationId xmlns:a16="http://schemas.microsoft.com/office/drawing/2014/main" id="{F04F64CB-67EC-BFFA-BBC2-B1F9FF91D4D5}"/>
              </a:ext>
            </a:extLst>
          </p:cNvPr>
          <p:cNvCxnSpPr>
            <a:cxnSpLocks/>
          </p:cNvCxnSpPr>
          <p:nvPr/>
        </p:nvCxnSpPr>
        <p:spPr>
          <a:xfrm flipH="1">
            <a:off x="6372807" y="5852579"/>
            <a:ext cx="2149151" cy="214931"/>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637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sellaDiTesto 10">
            <a:extLst>
              <a:ext uri="{FF2B5EF4-FFF2-40B4-BE49-F238E27FC236}">
                <a16:creationId xmlns:a16="http://schemas.microsoft.com/office/drawing/2014/main" id="{1CC2A607-ACFA-EF06-2F16-FBDEBF228E30}"/>
              </a:ext>
            </a:extLst>
          </p:cNvPr>
          <p:cNvSpPr txBox="1"/>
          <p:nvPr/>
        </p:nvSpPr>
        <p:spPr>
          <a:xfrm>
            <a:off x="121299" y="198170"/>
            <a:ext cx="9790922" cy="1384995"/>
          </a:xfrm>
          <a:prstGeom prst="rect">
            <a:avLst/>
          </a:prstGeom>
          <a:noFill/>
        </p:spPr>
        <p:txBody>
          <a:bodyPr wrap="square" rtlCol="0">
            <a:spAutoFit/>
          </a:bodyPr>
          <a:lstStyle/>
          <a:p>
            <a:r>
              <a:rPr lang="it-IT" sz="2800" dirty="0"/>
              <a:t>FASE 2 (Prima parte)</a:t>
            </a:r>
          </a:p>
          <a:p>
            <a:endParaRPr lang="it-IT" sz="2800" dirty="0"/>
          </a:p>
          <a:p>
            <a:r>
              <a:rPr lang="it-IT" sz="2800" dirty="0">
                <a:solidFill>
                  <a:srgbClr val="C00000"/>
                </a:solidFill>
              </a:rPr>
              <a:t>Elementi di base per la costruzione dell’albero</a:t>
            </a:r>
          </a:p>
        </p:txBody>
      </p:sp>
      <p:pic>
        <p:nvPicPr>
          <p:cNvPr id="3" name="Immagine 2" descr="Immagine che contiene testo&#10;&#10;Descrizione generata automaticamente">
            <a:extLst>
              <a:ext uri="{FF2B5EF4-FFF2-40B4-BE49-F238E27FC236}">
                <a16:creationId xmlns:a16="http://schemas.microsoft.com/office/drawing/2014/main" id="{5D9E387D-C235-12BD-7648-2EE077635B7A}"/>
              </a:ext>
            </a:extLst>
          </p:cNvPr>
          <p:cNvPicPr>
            <a:picLocks noChangeAspect="1"/>
          </p:cNvPicPr>
          <p:nvPr/>
        </p:nvPicPr>
        <p:blipFill>
          <a:blip r:embed="rId3"/>
          <a:stretch>
            <a:fillRect/>
          </a:stretch>
        </p:blipFill>
        <p:spPr>
          <a:xfrm>
            <a:off x="121299" y="1777076"/>
            <a:ext cx="9032322" cy="4987467"/>
          </a:xfrm>
          <a:prstGeom prst="rect">
            <a:avLst/>
          </a:prstGeom>
        </p:spPr>
      </p:pic>
      <p:sp>
        <p:nvSpPr>
          <p:cNvPr id="7" name="CasellaDiTesto 6">
            <a:extLst>
              <a:ext uri="{FF2B5EF4-FFF2-40B4-BE49-F238E27FC236}">
                <a16:creationId xmlns:a16="http://schemas.microsoft.com/office/drawing/2014/main" id="{A4656AD7-046C-4F0B-060E-2B1A74A2E45D}"/>
              </a:ext>
            </a:extLst>
          </p:cNvPr>
          <p:cNvSpPr txBox="1"/>
          <p:nvPr/>
        </p:nvSpPr>
        <p:spPr>
          <a:xfrm>
            <a:off x="9573208" y="1693100"/>
            <a:ext cx="2497493" cy="923330"/>
          </a:xfrm>
          <a:prstGeom prst="rect">
            <a:avLst/>
          </a:prstGeom>
          <a:noFill/>
        </p:spPr>
        <p:txBody>
          <a:bodyPr wrap="square" rtlCol="0">
            <a:spAutoFit/>
          </a:bodyPr>
          <a:lstStyle/>
          <a:p>
            <a:r>
              <a:rPr lang="it-IT" dirty="0">
                <a:solidFill>
                  <a:srgbClr val="C00000"/>
                </a:solidFill>
              </a:rPr>
              <a:t>Questa funzione calcola semplicemente i guadagni</a:t>
            </a:r>
          </a:p>
        </p:txBody>
      </p:sp>
      <p:cxnSp>
        <p:nvCxnSpPr>
          <p:cNvPr id="9" name="Connettore 2 8">
            <a:extLst>
              <a:ext uri="{FF2B5EF4-FFF2-40B4-BE49-F238E27FC236}">
                <a16:creationId xmlns:a16="http://schemas.microsoft.com/office/drawing/2014/main" id="{93DEA1CB-7BFE-A3F6-5B9B-FB9BD9FFA36D}"/>
              </a:ext>
            </a:extLst>
          </p:cNvPr>
          <p:cNvCxnSpPr/>
          <p:nvPr/>
        </p:nvCxnSpPr>
        <p:spPr>
          <a:xfrm flipH="1">
            <a:off x="3116424" y="2323322"/>
            <a:ext cx="6382139" cy="13996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0" name="CasellaDiTesto 9">
            <a:extLst>
              <a:ext uri="{FF2B5EF4-FFF2-40B4-BE49-F238E27FC236}">
                <a16:creationId xmlns:a16="http://schemas.microsoft.com/office/drawing/2014/main" id="{398733A6-1784-3DDF-082D-A3EE3C314008}"/>
              </a:ext>
            </a:extLst>
          </p:cNvPr>
          <p:cNvSpPr txBox="1"/>
          <p:nvPr/>
        </p:nvSpPr>
        <p:spPr>
          <a:xfrm>
            <a:off x="9573208" y="2967335"/>
            <a:ext cx="2497493" cy="1200329"/>
          </a:xfrm>
          <a:prstGeom prst="rect">
            <a:avLst/>
          </a:prstGeom>
          <a:noFill/>
        </p:spPr>
        <p:txBody>
          <a:bodyPr wrap="square" rtlCol="0">
            <a:spAutoFit/>
          </a:bodyPr>
          <a:lstStyle/>
          <a:p>
            <a:r>
              <a:rPr lang="it-IT" dirty="0">
                <a:solidFill>
                  <a:srgbClr val="C00000"/>
                </a:solidFill>
              </a:rPr>
              <a:t>Viene prelevato il nome della colonna con massimo guadagno</a:t>
            </a:r>
          </a:p>
        </p:txBody>
      </p:sp>
      <p:cxnSp>
        <p:nvCxnSpPr>
          <p:cNvPr id="12" name="Connettore 2 11">
            <a:extLst>
              <a:ext uri="{FF2B5EF4-FFF2-40B4-BE49-F238E27FC236}">
                <a16:creationId xmlns:a16="http://schemas.microsoft.com/office/drawing/2014/main" id="{AC9D1813-7C61-653D-0776-482CB13A7C64}"/>
              </a:ext>
            </a:extLst>
          </p:cNvPr>
          <p:cNvCxnSpPr>
            <a:cxnSpLocks/>
          </p:cNvCxnSpPr>
          <p:nvPr/>
        </p:nvCxnSpPr>
        <p:spPr>
          <a:xfrm flipH="1">
            <a:off x="3116423" y="3349690"/>
            <a:ext cx="6382140" cy="42406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14" name="CasellaDiTesto 13">
            <a:extLst>
              <a:ext uri="{FF2B5EF4-FFF2-40B4-BE49-F238E27FC236}">
                <a16:creationId xmlns:a16="http://schemas.microsoft.com/office/drawing/2014/main" id="{E8F17E8E-1FA2-56A7-A934-97B9AD719BE8}"/>
              </a:ext>
            </a:extLst>
          </p:cNvPr>
          <p:cNvSpPr txBox="1"/>
          <p:nvPr/>
        </p:nvSpPr>
        <p:spPr>
          <a:xfrm>
            <a:off x="9573208" y="4892551"/>
            <a:ext cx="2497493" cy="1477328"/>
          </a:xfrm>
          <a:prstGeom prst="rect">
            <a:avLst/>
          </a:prstGeom>
          <a:noFill/>
        </p:spPr>
        <p:txBody>
          <a:bodyPr wrap="square" rtlCol="0">
            <a:spAutoFit/>
          </a:bodyPr>
          <a:lstStyle/>
          <a:p>
            <a:r>
              <a:rPr lang="it-IT" dirty="0">
                <a:solidFill>
                  <a:srgbClr val="C00000"/>
                </a:solidFill>
              </a:rPr>
              <a:t>Vengono prelevati i valori della colonna a massimo information gain ed anche il nome della colonna</a:t>
            </a:r>
          </a:p>
        </p:txBody>
      </p:sp>
      <p:cxnSp>
        <p:nvCxnSpPr>
          <p:cNvPr id="15" name="Connettore 2 14">
            <a:extLst>
              <a:ext uri="{FF2B5EF4-FFF2-40B4-BE49-F238E27FC236}">
                <a16:creationId xmlns:a16="http://schemas.microsoft.com/office/drawing/2014/main" id="{A6DA1177-E2C0-2534-B2BC-D902C96472A7}"/>
              </a:ext>
            </a:extLst>
          </p:cNvPr>
          <p:cNvCxnSpPr>
            <a:cxnSpLocks/>
          </p:cNvCxnSpPr>
          <p:nvPr/>
        </p:nvCxnSpPr>
        <p:spPr>
          <a:xfrm flipH="1">
            <a:off x="2453951" y="5458408"/>
            <a:ext cx="7044612" cy="29858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3882009"/>
      </p:ext>
    </p:extLst>
  </p:cSld>
  <p:clrMapOvr>
    <a:masterClrMapping/>
  </p:clrMapOvr>
</p:sld>
</file>

<file path=ppt/theme/theme1.xml><?xml version="1.0" encoding="utf-8"?>
<a:theme xmlns:a="http://schemas.openxmlformats.org/drawingml/2006/main" name="Monolinea">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7_TF56180624_Win32" id="{D3997735-0022-4ADB-B481-82DB79589012}" vid="{D160C44F-0E59-43D7-A4EF-160DF92B4A1B}"/>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Presentazione di vendita semplice e minimalista</Template>
  <TotalTime>1327</TotalTime>
  <Words>2553</Words>
  <Application>Microsoft Office PowerPoint</Application>
  <PresentationFormat>Widescreen</PresentationFormat>
  <Paragraphs>512</Paragraphs>
  <Slides>49</Slides>
  <Notes>25</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49</vt:i4>
      </vt:variant>
    </vt:vector>
  </HeadingPairs>
  <TitlesOfParts>
    <vt:vector size="57" baseType="lpstr">
      <vt:lpstr>Arial</vt:lpstr>
      <vt:lpstr>Calibri</vt:lpstr>
      <vt:lpstr>Cambria Math</vt:lpstr>
      <vt:lpstr>Rubik</vt:lpstr>
      <vt:lpstr>Tenorite</vt:lpstr>
      <vt:lpstr>Times New Roman</vt:lpstr>
      <vt:lpstr>Wingdings</vt:lpstr>
      <vt:lpstr>Monolinea</vt:lpstr>
      <vt:lpstr>OBIETTIVO PROGETTO </vt:lpstr>
      <vt:lpstr>alberi decisionali </vt:lpstr>
      <vt:lpstr>Alberi decisionali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Risultati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DECISION TREE VIAGGI AEREI :  MINOR COSTO, NUMERO DI SCALI E DURATA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GRAZIE PER L’ATTENZIONE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CARMINE PALO</dc:creator>
  <cp:lastModifiedBy>CARMINE PALO</cp:lastModifiedBy>
  <cp:revision>18</cp:revision>
  <dcterms:created xsi:type="dcterms:W3CDTF">2022-12-15T20:40:19Z</dcterms:created>
  <dcterms:modified xsi:type="dcterms:W3CDTF">2022-12-20T09:54:59Z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